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entury Gothic" panose="020B0502020202020204" pitchFamily="34" charset="0"/>
      <p:regular r:id="rId26"/>
      <p:bold r:id="rId27"/>
      <p:italic r:id="rId28"/>
      <p:boldItalic r:id="rId29"/>
    </p:embeddedFont>
    <p:embeddedFont>
      <p:font typeface="Montserrat Light" pitchFamily="2" charset="77"/>
      <p:regular r:id="rId30"/>
      <p:bold r:id="rId31"/>
      <p:italic r:id="rId32"/>
      <p:boldItalic r:id="rId33"/>
    </p:embeddedFont>
    <p:embeddedFont>
      <p:font typeface="Montserrat SemiBold" pitchFamily="2" charset="77"/>
      <p:regular r:id="rId34"/>
      <p:bold r:id="rId35"/>
      <p:italic r:id="rId36"/>
      <p:boldItalic r:id="rId37"/>
    </p:embeddedFont>
    <p:embeddedFont>
      <p:font typeface="Raleway" panose="020B0503030101060003" pitchFamily="34" charset="77"/>
      <p:regular r:id="rId38"/>
      <p:bold r:id="rId39"/>
      <p:italic r:id="rId40"/>
      <p:boldItalic r:id="rId41"/>
    </p:embeddedFont>
    <p:embeddedFont>
      <p:font typeface="Roboto" pitchFamily="2" charset="0"/>
      <p:regular r:id="rId42"/>
      <p:bold r:id="rId43"/>
      <p:italic r:id="rId44"/>
      <p:boldItalic r:id="rId45"/>
    </p:embeddedFont>
    <p:embeddedFont>
      <p:font typeface="Trebuchet MS" panose="020B0703020202090204" pitchFamily="34" charset="0"/>
      <p:regular r:id="rId46"/>
      <p:bold r:id="rId47"/>
      <p: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9" roundtripDataSignature="AMtx7mj+g8qCa4AkY/Iyu4lnqxXqNcm0h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95"/>
    <p:restoredTop sz="94683"/>
  </p:normalViewPr>
  <p:slideViewPr>
    <p:cSldViewPr snapToGrid="0" snapToObjects="1">
      <p:cViewPr varScale="1">
        <p:scale>
          <a:sx n="111" d="100"/>
          <a:sy n="111" d="100"/>
        </p:scale>
        <p:origin x="232" y="8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8.fntdata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font" Target="fonts/font27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20" Type="http://schemas.openxmlformats.org/officeDocument/2006/relationships/slide" Target="slides/slide19.xml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customschemas.google.com/relationships/presentationmetadata" Target="meta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Breakdown by Type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7755532875697255E-2"/>
                  <c:y val="-5.7479059832017294E-2"/>
                </c:manualLayout>
              </c:layout>
              <c:spPr>
                <a:solidFill>
                  <a:srgbClr val="1D4F91"/>
                </a:solidFill>
                <a:ln w="9525" cap="flat" cmpd="sng" algn="ctr">
                  <a:solidFill>
                    <a:srgbClr val="1D4F91"/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6693"/>
                        <a:gd name="adj2" fmla="val 103765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4-928A-C04A-A176-0EABCE7DEA66}"/>
                </c:ext>
              </c:extLst>
            </c:dLbl>
            <c:dLbl>
              <c:idx val="1"/>
              <c:layout>
                <c:manualLayout>
                  <c:x val="1.5979979588127559E-2"/>
                  <c:y val="-6.1256584139095537E-2"/>
                </c:manualLayout>
              </c:layout>
              <c:spPr>
                <a:solidFill>
                  <a:srgbClr val="1D4F91"/>
                </a:solidFill>
                <a:ln w="9525" cap="flat" cmpd="sng" algn="ctr">
                  <a:solidFill>
                    <a:srgbClr val="1D4F91"/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8073"/>
                        <a:gd name="adj2" fmla="val 137021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5-928A-C04A-A176-0EABCE7DEA66}"/>
                </c:ext>
              </c:extLst>
            </c:dLbl>
            <c:dLbl>
              <c:idx val="2"/>
              <c:layout>
                <c:manualLayout>
                  <c:x val="1.9531086163267018E-2"/>
                  <c:y val="-0.1040888103795104"/>
                </c:manualLayout>
              </c:layout>
              <c:spPr>
                <a:solidFill>
                  <a:srgbClr val="1D4F91"/>
                </a:solidFill>
                <a:ln w="9525" cap="flat" cmpd="sng" algn="ctr">
                  <a:solidFill>
                    <a:srgbClr val="1D4F91"/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2688"/>
                        <a:gd name="adj2" fmla="val 175809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6-928A-C04A-A176-0EABCE7DEA66}"/>
                </c:ext>
              </c:extLst>
            </c:dLbl>
            <c:spPr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Residential</c:v>
                </c:pt>
                <c:pt idx="1">
                  <c:v>Commercial</c:v>
                </c:pt>
                <c:pt idx="2">
                  <c:v>Recycled Water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0.9</c:v>
                </c:pt>
                <c:pt idx="1">
                  <c:v>0.09</c:v>
                </c:pt>
                <c:pt idx="2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8A-C04A-A176-0EABCE7DEA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12155728"/>
        <c:axId val="1911916544"/>
        <c:axId val="0"/>
      </c:bar3DChart>
      <c:catAx>
        <c:axId val="1912155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1916544"/>
        <c:crosses val="autoZero"/>
        <c:auto val="1"/>
        <c:lblAlgn val="ctr"/>
        <c:lblOffset val="100"/>
        <c:noMultiLvlLbl val="0"/>
      </c:catAx>
      <c:valAx>
        <c:axId val="1911916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2155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Water Sources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EB3-B14E-9AD7-9A9F80685D1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EB3-B14E-9AD7-9A9F80685D1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EB3-B14E-9AD7-9A9F80685D1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SJW Surface Water</c:v>
                </c:pt>
                <c:pt idx="1">
                  <c:v>VW Imported Water</c:v>
                </c:pt>
                <c:pt idx="2">
                  <c:v>VW Groundwater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0.1</c:v>
                </c:pt>
                <c:pt idx="1">
                  <c:v>0.5</c:v>
                </c:pt>
                <c:pt idx="2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50-5B42-9F93-96516B442DC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" name="Google Shape;6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plan is different from the one used in the previous drought from 2015 - 2017. The current plan takes into account existing water supply conditions, Valley Water’s call for</a:t>
            </a:r>
            <a:r>
              <a:rPr lang="en-US"/>
              <a:t> </a:t>
            </a: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conservation, and lessons learned from the droughts in 2015 and in the early 1990’s. </a:t>
            </a:r>
            <a:r>
              <a:rPr lang="en-US" sz="1200" b="1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Emphasize this is based on individual usage.</a:t>
            </a:r>
            <a:endParaRPr b="1"/>
          </a:p>
        </p:txBody>
      </p:sp>
      <p:sp>
        <p:nvSpPr>
          <p:cNvPr id="169" name="Google Shape;169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All residential customers and landscape service accounts will receive a water use allocation based on their individual 2019 usage. NOT THE SAME PLAN AS THE LAST DROUGHT WHEN EVERYONE RECEIVED THE SAME ALLOCATION.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The current 15% can change over time. </a:t>
            </a: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Increased or decreased levels of conservation may be required in the future depending on our water supply situation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and/or orders from the State or California Public Utilities Commission.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Customers who have very low usage and fall below the minimum drought allocations shown below will not be asked to cut usage back. This minimum allocation will protect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those users from drought surcharges.</a:t>
            </a:r>
            <a:endParaRPr/>
          </a:p>
        </p:txBody>
      </p:sp>
      <p:sp>
        <p:nvSpPr>
          <p:cNvPr id="184" name="Google Shape;18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fb77809878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1" name="Google Shape;201;gfb77809878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All residential customers and landscape service accounts will receive a water use allocation based on their individual 2019 usage. NOT THE SAME PLAN AS THE LAST DROUGHT WHEN EVERYONE RECEIVED THE SAME ALLOCATION.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The current 15% can change over time. </a:t>
            </a: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Increased or decreased levels of conservation may be required in the future depending on our water supply situation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and/or orders from the State or California Public Utilities Commission.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Customers who have very low usage and fall below the minimum drought allocations shown below will not be asked to cut usage back. This minimum allocation will protect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those users from drought surcharges.</a:t>
            </a:r>
            <a:endParaRPr/>
          </a:p>
        </p:txBody>
      </p:sp>
      <p:sp>
        <p:nvSpPr>
          <p:cNvPr id="202" name="Google Shape;202;gfb77809878_0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Effective ___(date)_____, customers who exceed their allocations will incur drought surcharges.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Any units of water above the monthly drought allocation will be charged at the Tier 3 rate in effect,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currently $7.13 per unit. This is in addition to charges at regular rates for all units of water consumed.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1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a CCF?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most common units are centum cubic feet (CCF) and the gallon. A CCF also called an HCF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(hundred cubic feet), represents one hundred cubic feet of water. The first "C" comes from the Roman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word for hundred, "centum.” This is the most common unit used by both water and natural gas utilities.</a:t>
            </a:r>
            <a:endParaRPr/>
          </a:p>
        </p:txBody>
      </p:sp>
      <p:sp>
        <p:nvSpPr>
          <p:cNvPr id="213" name="Google Shape;213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Google Shape;22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Effective ___(date)_____, customers who exceed their allocations will incur drought surcharges.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Any units of water above the monthly drought allocation will be charged at the Tier 3 rate in effect,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currently $7.13 per unit. This is in addition to charges at regular rates for all units of water consumed.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1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a CCF?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most common units are centum cubic feet (CCF) and the gallon. A CCF also called an HCF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(hundred cubic feet), represents one hundred cubic feet of water. The first "C" comes from the Roman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word for hundred, "centum.” This is the most common unit used by both water and natural gas utilities.</a:t>
            </a:r>
            <a:endParaRPr/>
          </a:p>
        </p:txBody>
      </p:sp>
      <p:sp>
        <p:nvSpPr>
          <p:cNvPr id="227" name="Google Shape;227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9" name="Google Shape;23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Get the URL for the appeal form. Fillable PDF. Then mail to us. We can also mail you a copy if you prefer.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If you don’t think your allocation is appropriate, you can appeal to the CPUC.</a:t>
            </a:r>
            <a:endParaRPr/>
          </a:p>
        </p:txBody>
      </p:sp>
      <p:sp>
        <p:nvSpPr>
          <p:cNvPr id="240" name="Google Shape;240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9" name="Google Shape;24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0" name="Google Shape;250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95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050"/>
              <a:buFont typeface="Roboto"/>
              <a:buChar char="●"/>
            </a:pPr>
            <a:r>
              <a:rPr lang="en-US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Tricia Q1-2</a:t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295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050"/>
              <a:buFont typeface="Roboto"/>
              <a:buChar char="●"/>
            </a:pPr>
            <a:r>
              <a:rPr lang="en-US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Kurt Q3-4</a:t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295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050"/>
              <a:buFont typeface="Roboto"/>
              <a:buChar char="●"/>
            </a:pPr>
            <a:r>
              <a:rPr lang="en-US" sz="105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John Q5-9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Question #3 - John/Kurt - From Colby - the recent rains has not significantly changed Lake Elsman’s levels. It went from 10% to 12% full. Not enough to end the drought.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8" name="Google Shape;268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1" name="Google Shape;29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1" name="Google Shape;30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3" name="Google Shape;8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93" name="Google Shape;93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/>
              <a:t>Groundwater - SJW pays pump fee, VW manages subsidence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/>
              <a:t>SJW purchases treated water and pays fee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4" name="Google Shape;114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4" name="Google Shape;12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1" name="Google Shape;14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0" name="Google Shape;15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9" name="Google Shape;15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7"/>
          <p:cNvSpPr/>
          <p:nvPr/>
        </p:nvSpPr>
        <p:spPr>
          <a:xfrm>
            <a:off x="0" y="0"/>
            <a:ext cx="12192000" cy="617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17"/>
          <p:cNvSpPr txBox="1">
            <a:spLocks noGrp="1"/>
          </p:cNvSpPr>
          <p:nvPr>
            <p:ph type="title"/>
          </p:nvPr>
        </p:nvSpPr>
        <p:spPr>
          <a:xfrm>
            <a:off x="2438400" y="1330300"/>
            <a:ext cx="9753600" cy="1158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leway"/>
              <a:buNone/>
              <a:defRPr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sldNum" idx="12"/>
          </p:nvPr>
        </p:nvSpPr>
        <p:spPr>
          <a:xfrm>
            <a:off x="8914036" y="6385672"/>
            <a:ext cx="27432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over Slide C">
  <p:cSld name="8_Cover Slide C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6"/>
          <p:cNvSpPr txBox="1">
            <a:spLocks noGrp="1"/>
          </p:cNvSpPr>
          <p:nvPr>
            <p:ph type="ctrTitle"/>
          </p:nvPr>
        </p:nvSpPr>
        <p:spPr>
          <a:xfrm>
            <a:off x="795776" y="220626"/>
            <a:ext cx="6238509" cy="877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5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6"/>
          <p:cNvSpPr txBox="1">
            <a:spLocks noGrp="1"/>
          </p:cNvSpPr>
          <p:nvPr>
            <p:ph type="body" idx="1"/>
          </p:nvPr>
        </p:nvSpPr>
        <p:spPr>
          <a:xfrm>
            <a:off x="795777" y="2311511"/>
            <a:ext cx="6238509" cy="128370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240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9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9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5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26"/>
          <p:cNvSpPr txBox="1">
            <a:spLocks noGrp="1"/>
          </p:cNvSpPr>
          <p:nvPr>
            <p:ph type="sldNum" idx="12"/>
          </p:nvPr>
        </p:nvSpPr>
        <p:spPr>
          <a:xfrm>
            <a:off x="9113520" y="6368581"/>
            <a:ext cx="27432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8"/>
          <p:cNvSpPr txBox="1">
            <a:spLocks noGrp="1"/>
          </p:cNvSpPr>
          <p:nvPr>
            <p:ph type="title"/>
          </p:nvPr>
        </p:nvSpPr>
        <p:spPr>
          <a:xfrm>
            <a:off x="374483" y="-1"/>
            <a:ext cx="11817519" cy="1158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leway"/>
              <a:buNone/>
              <a:defRPr sz="32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sldNum" idx="12"/>
          </p:nvPr>
        </p:nvSpPr>
        <p:spPr>
          <a:xfrm>
            <a:off x="9012770" y="6421413"/>
            <a:ext cx="27432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" name="Google Shape;27;p18"/>
          <p:cNvSpPr txBox="1">
            <a:spLocks noGrp="1"/>
          </p:cNvSpPr>
          <p:nvPr>
            <p:ph type="body" idx="1"/>
          </p:nvPr>
        </p:nvSpPr>
        <p:spPr>
          <a:xfrm>
            <a:off x="374654" y="1665818"/>
            <a:ext cx="11381316" cy="42481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8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8575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900"/>
              <a:buChar char="–"/>
              <a:defRPr/>
            </a:lvl2pPr>
            <a:lvl3pPr marL="1371600" lvl="2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»"/>
              <a:defRPr/>
            </a:lvl5pPr>
            <a:lvl6pPr marL="2743200" lvl="5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over Slide C">
  <p:cSld name="3_Cover Slide C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9"/>
          <p:cNvSpPr txBox="1">
            <a:spLocks noGrp="1"/>
          </p:cNvSpPr>
          <p:nvPr>
            <p:ph type="ctrTitle"/>
          </p:nvPr>
        </p:nvSpPr>
        <p:spPr>
          <a:xfrm>
            <a:off x="617840" y="133769"/>
            <a:ext cx="6238509" cy="877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9"/>
          <p:cNvSpPr txBox="1">
            <a:spLocks noGrp="1"/>
          </p:cNvSpPr>
          <p:nvPr>
            <p:ph type="body" idx="1"/>
          </p:nvPr>
        </p:nvSpPr>
        <p:spPr>
          <a:xfrm>
            <a:off x="709280" y="1781307"/>
            <a:ext cx="6238509" cy="155327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240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9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9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5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sldNum" idx="12"/>
          </p:nvPr>
        </p:nvSpPr>
        <p:spPr>
          <a:xfrm>
            <a:off x="9113520" y="6368581"/>
            <a:ext cx="27432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0"/>
          <p:cNvSpPr txBox="1">
            <a:spLocks noGrp="1"/>
          </p:cNvSpPr>
          <p:nvPr>
            <p:ph type="title"/>
          </p:nvPr>
        </p:nvSpPr>
        <p:spPr>
          <a:xfrm>
            <a:off x="374483" y="-1"/>
            <a:ext cx="11817519" cy="1158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leway"/>
              <a:buNone/>
              <a:defRPr sz="28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0"/>
          <p:cNvSpPr txBox="1">
            <a:spLocks noGrp="1"/>
          </p:cNvSpPr>
          <p:nvPr>
            <p:ph type="body" idx="1"/>
          </p:nvPr>
        </p:nvSpPr>
        <p:spPr>
          <a:xfrm>
            <a:off x="573619" y="1556236"/>
            <a:ext cx="5234517" cy="411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238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2000" b="0" i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048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200"/>
              <a:buChar char="–"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8575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/>
            </a:lvl5pPr>
            <a:lvl6pPr marL="2743200" lvl="5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20"/>
          <p:cNvSpPr txBox="1">
            <a:spLocks noGrp="1"/>
          </p:cNvSpPr>
          <p:nvPr>
            <p:ph type="body" idx="2"/>
          </p:nvPr>
        </p:nvSpPr>
        <p:spPr>
          <a:xfrm>
            <a:off x="6299200" y="1556236"/>
            <a:ext cx="5283200" cy="411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238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2000" b="0" i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0480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200"/>
              <a:buChar char="–"/>
              <a:defRPr sz="16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8575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12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»"/>
              <a:defRPr/>
            </a:lvl5pPr>
            <a:lvl6pPr marL="2743200" lvl="5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0"/>
          <p:cNvSpPr txBox="1">
            <a:spLocks noGrp="1"/>
          </p:cNvSpPr>
          <p:nvPr>
            <p:ph type="sldNum" idx="12"/>
          </p:nvPr>
        </p:nvSpPr>
        <p:spPr>
          <a:xfrm>
            <a:off x="8839200" y="6385672"/>
            <a:ext cx="27432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1"/>
          <p:cNvSpPr txBox="1">
            <a:spLocks noGrp="1"/>
          </p:cNvSpPr>
          <p:nvPr>
            <p:ph type="title"/>
          </p:nvPr>
        </p:nvSpPr>
        <p:spPr>
          <a:xfrm>
            <a:off x="374483" y="-1"/>
            <a:ext cx="11817519" cy="1158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leway"/>
              <a:buNone/>
              <a:defRPr sz="32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1"/>
          <p:cNvSpPr txBox="1">
            <a:spLocks noGrp="1"/>
          </p:cNvSpPr>
          <p:nvPr>
            <p:ph type="sldNum" idx="12"/>
          </p:nvPr>
        </p:nvSpPr>
        <p:spPr>
          <a:xfrm>
            <a:off x="8888399" y="6360035"/>
            <a:ext cx="27432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2"/>
          <p:cNvSpPr>
            <a:spLocks noGrp="1"/>
          </p:cNvSpPr>
          <p:nvPr>
            <p:ph type="pic" idx="2"/>
          </p:nvPr>
        </p:nvSpPr>
        <p:spPr>
          <a:xfrm>
            <a:off x="333312" y="1532895"/>
            <a:ext cx="11523408" cy="3201668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42" name="Google Shape;42;p22"/>
          <p:cNvSpPr txBox="1">
            <a:spLocks noGrp="1"/>
          </p:cNvSpPr>
          <p:nvPr>
            <p:ph type="title"/>
          </p:nvPr>
        </p:nvSpPr>
        <p:spPr>
          <a:xfrm>
            <a:off x="374483" y="-1"/>
            <a:ext cx="11817519" cy="1158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leway"/>
              <a:buNone/>
              <a:defRPr sz="32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sldNum" idx="12"/>
          </p:nvPr>
        </p:nvSpPr>
        <p:spPr>
          <a:xfrm>
            <a:off x="9113520" y="6368581"/>
            <a:ext cx="27432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3"/>
          <p:cNvSpPr txBox="1">
            <a:spLocks noGrp="1"/>
          </p:cNvSpPr>
          <p:nvPr>
            <p:ph type="title"/>
          </p:nvPr>
        </p:nvSpPr>
        <p:spPr>
          <a:xfrm>
            <a:off x="374483" y="-1"/>
            <a:ext cx="11817519" cy="1158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leway"/>
              <a:buNone/>
              <a:defRPr sz="36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3"/>
          <p:cNvSpPr txBox="1">
            <a:spLocks noGrp="1"/>
          </p:cNvSpPr>
          <p:nvPr>
            <p:ph type="body" idx="1"/>
          </p:nvPr>
        </p:nvSpPr>
        <p:spPr>
          <a:xfrm>
            <a:off x="573626" y="1662647"/>
            <a:ext cx="10843260" cy="19303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  <a:defRPr sz="1067" b="0" i="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85750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SzPts val="900"/>
              <a:buChar char="–"/>
              <a:defRPr sz="1600" b="0" i="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73050" algn="l">
              <a:lnSpc>
                <a:spcPct val="90000"/>
              </a:lnSpc>
              <a:spcBef>
                <a:spcPts val="267"/>
              </a:spcBef>
              <a:spcAft>
                <a:spcPts val="0"/>
              </a:spcAft>
              <a:buClr>
                <a:srgbClr val="3F3F3F"/>
              </a:buClr>
              <a:buSzPts val="700"/>
              <a:buChar char="•"/>
              <a:defRPr sz="1200" b="0" i="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accent4"/>
              </a:buClr>
              <a:buSzPts val="1100"/>
              <a:buChar char="»"/>
              <a:defRPr sz="1467"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23"/>
          <p:cNvSpPr>
            <a:spLocks noGrp="1"/>
          </p:cNvSpPr>
          <p:nvPr>
            <p:ph type="pic" idx="2"/>
          </p:nvPr>
        </p:nvSpPr>
        <p:spPr>
          <a:xfrm>
            <a:off x="573617" y="4260851"/>
            <a:ext cx="1598083" cy="1598084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48" name="Google Shape;48;p23"/>
          <p:cNvSpPr>
            <a:spLocks noGrp="1"/>
          </p:cNvSpPr>
          <p:nvPr>
            <p:ph type="pic" idx="3"/>
          </p:nvPr>
        </p:nvSpPr>
        <p:spPr>
          <a:xfrm>
            <a:off x="2472268" y="4260851"/>
            <a:ext cx="1598083" cy="1598084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49" name="Google Shape;49;p23"/>
          <p:cNvSpPr>
            <a:spLocks noGrp="1"/>
          </p:cNvSpPr>
          <p:nvPr>
            <p:ph type="pic" idx="4"/>
          </p:nvPr>
        </p:nvSpPr>
        <p:spPr>
          <a:xfrm>
            <a:off x="4370919" y="4260851"/>
            <a:ext cx="1598083" cy="1598084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50" name="Google Shape;50;p23"/>
          <p:cNvSpPr>
            <a:spLocks noGrp="1"/>
          </p:cNvSpPr>
          <p:nvPr>
            <p:ph type="pic" idx="5"/>
          </p:nvPr>
        </p:nvSpPr>
        <p:spPr>
          <a:xfrm>
            <a:off x="6269569" y="4260851"/>
            <a:ext cx="1598083" cy="1598084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51" name="Google Shape;51;p23"/>
          <p:cNvSpPr>
            <a:spLocks noGrp="1"/>
          </p:cNvSpPr>
          <p:nvPr>
            <p:ph type="pic" idx="6"/>
          </p:nvPr>
        </p:nvSpPr>
        <p:spPr>
          <a:xfrm>
            <a:off x="8168220" y="4260851"/>
            <a:ext cx="1598083" cy="1598084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52" name="Google Shape;52;p23"/>
          <p:cNvSpPr>
            <a:spLocks noGrp="1"/>
          </p:cNvSpPr>
          <p:nvPr>
            <p:ph type="pic" idx="7"/>
          </p:nvPr>
        </p:nvSpPr>
        <p:spPr>
          <a:xfrm>
            <a:off x="10066868" y="4260851"/>
            <a:ext cx="1598083" cy="1598084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53" name="Google Shape;53;p23"/>
          <p:cNvSpPr txBox="1">
            <a:spLocks noGrp="1"/>
          </p:cNvSpPr>
          <p:nvPr>
            <p:ph type="sldNum" idx="12"/>
          </p:nvPr>
        </p:nvSpPr>
        <p:spPr>
          <a:xfrm>
            <a:off x="9113520" y="6368581"/>
            <a:ext cx="27432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over Slide C">
  <p:cSld name="6_Cover Slide C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4"/>
          <p:cNvSpPr txBox="1">
            <a:spLocks noGrp="1"/>
          </p:cNvSpPr>
          <p:nvPr>
            <p:ph type="ctrTitle"/>
          </p:nvPr>
        </p:nvSpPr>
        <p:spPr>
          <a:xfrm>
            <a:off x="5491345" y="298361"/>
            <a:ext cx="6238509" cy="877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5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body" idx="1"/>
          </p:nvPr>
        </p:nvSpPr>
        <p:spPr>
          <a:xfrm>
            <a:off x="5491345" y="1781307"/>
            <a:ext cx="6238509" cy="155327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240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9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9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15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sldNum" idx="12"/>
          </p:nvPr>
        </p:nvSpPr>
        <p:spPr>
          <a:xfrm>
            <a:off x="9113520" y="6368581"/>
            <a:ext cx="27432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ver Slide D">
  <p:cSld name="1_Cover Slide D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5"/>
          <p:cNvSpPr txBox="1">
            <a:spLocks noGrp="1"/>
          </p:cNvSpPr>
          <p:nvPr>
            <p:ph type="sldNum" idx="12"/>
          </p:nvPr>
        </p:nvSpPr>
        <p:spPr>
          <a:xfrm>
            <a:off x="9113520" y="6368581"/>
            <a:ext cx="27432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/>
          <p:nvPr/>
        </p:nvSpPr>
        <p:spPr>
          <a:xfrm>
            <a:off x="-145773" y="-69573"/>
            <a:ext cx="13106400" cy="126741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0000" dist="23000" dir="5400000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" name="Google Shape;11;p16"/>
          <p:cNvSpPr txBox="1">
            <a:spLocks noGrp="1"/>
          </p:cNvSpPr>
          <p:nvPr>
            <p:ph type="body" idx="1"/>
          </p:nvPr>
        </p:nvSpPr>
        <p:spPr>
          <a:xfrm>
            <a:off x="482179" y="1685459"/>
            <a:ext cx="11025716" cy="44243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857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Char char="–"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857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6"/>
          <p:cNvSpPr txBox="1">
            <a:spLocks noGrp="1"/>
          </p:cNvSpPr>
          <p:nvPr>
            <p:ph type="title"/>
          </p:nvPr>
        </p:nvSpPr>
        <p:spPr>
          <a:xfrm>
            <a:off x="374483" y="1"/>
            <a:ext cx="11817519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leway"/>
              <a:buNone/>
              <a:defRPr sz="21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ftr" idx="11"/>
          </p:nvPr>
        </p:nvSpPr>
        <p:spPr>
          <a:xfrm>
            <a:off x="4718051" y="6419855"/>
            <a:ext cx="41148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8764695" y="6390725"/>
            <a:ext cx="27432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5" name="Google Shape;15;p16"/>
          <p:cNvCxnSpPr/>
          <p:nvPr/>
        </p:nvCxnSpPr>
        <p:spPr>
          <a:xfrm>
            <a:off x="0" y="6258560"/>
            <a:ext cx="12192000" cy="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" name="Google Shape;16;p16"/>
          <p:cNvSpPr/>
          <p:nvPr/>
        </p:nvSpPr>
        <p:spPr>
          <a:xfrm>
            <a:off x="0" y="6258562"/>
            <a:ext cx="4055165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16"/>
          <p:cNvSpPr/>
          <p:nvPr/>
        </p:nvSpPr>
        <p:spPr>
          <a:xfrm>
            <a:off x="8044888" y="6258562"/>
            <a:ext cx="4147112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16"/>
          <p:cNvSpPr/>
          <p:nvPr/>
        </p:nvSpPr>
        <p:spPr>
          <a:xfrm>
            <a:off x="4055165" y="6258562"/>
            <a:ext cx="4078411" cy="457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Google Shape;19;p1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41567" y="6407301"/>
            <a:ext cx="2450635" cy="33303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jwater.com/CATCH" TargetMode="External"/><Relationship Id="rId5" Type="http://schemas.openxmlformats.org/officeDocument/2006/relationships/hyperlink" Target="http://www.beheard.valleywater.org/" TargetMode="External"/><Relationship Id="rId4" Type="http://schemas.openxmlformats.org/officeDocument/2006/relationships/hyperlink" Target="http://www.sjwater.com/drought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"/>
          <p:cNvSpPr/>
          <p:nvPr/>
        </p:nvSpPr>
        <p:spPr>
          <a:xfrm>
            <a:off x="2699657" y="6008914"/>
            <a:ext cx="9764486" cy="4109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"/>
          <p:cNvSpPr txBox="1">
            <a:spLocks noGrp="1"/>
          </p:cNvSpPr>
          <p:nvPr>
            <p:ph type="title"/>
          </p:nvPr>
        </p:nvSpPr>
        <p:spPr>
          <a:xfrm>
            <a:off x="3470740" y="368018"/>
            <a:ext cx="9753600" cy="1158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-US" sz="6000">
                <a:solidFill>
                  <a:srgbClr val="187BC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Public Hearing</a:t>
            </a:r>
            <a:endParaRPr sz="6000">
              <a:solidFill>
                <a:srgbClr val="187BC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0" name="Google Shape;7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9972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19939" y="3429000"/>
            <a:ext cx="4882399" cy="2746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2757" y="447856"/>
            <a:ext cx="1651686" cy="1651686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"/>
          <p:cNvSpPr txBox="1"/>
          <p:nvPr/>
        </p:nvSpPr>
        <p:spPr>
          <a:xfrm>
            <a:off x="3470740" y="2345102"/>
            <a:ext cx="33864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187BC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Kurt Elvert</a:t>
            </a:r>
            <a:endParaRPr sz="1400" b="1" i="0" u="none" strike="noStrike" cap="none">
              <a:solidFill>
                <a:srgbClr val="187BC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187BC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Manager of Field Service</a:t>
            </a:r>
            <a:br>
              <a:rPr lang="en-US" sz="1400" b="0" i="0" u="none" strike="noStrike" cap="none">
                <a:solidFill>
                  <a:srgbClr val="187BC6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1400" b="0" i="0" u="none" strike="noStrike" cap="none">
                <a:solidFill>
                  <a:srgbClr val="187BC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 Water Conservation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1"/>
          <p:cNvSpPr/>
          <p:nvPr/>
        </p:nvSpPr>
        <p:spPr>
          <a:xfrm>
            <a:off x="6926517" y="2345102"/>
            <a:ext cx="423357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187BC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John Tang</a:t>
            </a:r>
            <a:endParaRPr sz="1400" b="1" i="0" u="none" strike="noStrike" cap="none">
              <a:solidFill>
                <a:srgbClr val="187BC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187BC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Vice President of Regulatory Affairs</a:t>
            </a:r>
            <a:br>
              <a:rPr lang="en-US" sz="1400" b="0" i="0" u="none" strike="noStrike" cap="none">
                <a:solidFill>
                  <a:srgbClr val="187BC6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1400" b="0" i="0" u="none" strike="noStrike" cap="none">
                <a:solidFill>
                  <a:srgbClr val="187BC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 Government Relations</a:t>
            </a:r>
            <a:endParaRPr sz="1400" b="0" i="0" u="none" strike="noStrike" cap="none">
              <a:solidFill>
                <a:srgbClr val="187BC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5" name="Google Shape;75;p1" descr="A picture containing outdoor, grass, sky, mountai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9570" t="4054" b="23518"/>
          <a:stretch/>
        </p:blipFill>
        <p:spPr>
          <a:xfrm>
            <a:off x="-444035" y="3429000"/>
            <a:ext cx="4572000" cy="27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" descr="A picture containing person, blue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34331" t="21801" r="-12529"/>
          <a:stretch/>
        </p:blipFill>
        <p:spPr>
          <a:xfrm>
            <a:off x="9394310" y="3429000"/>
            <a:ext cx="3661796" cy="2746347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"/>
          <p:cNvSpPr txBox="1"/>
          <p:nvPr/>
        </p:nvSpPr>
        <p:spPr>
          <a:xfrm>
            <a:off x="534764" y="6337880"/>
            <a:ext cx="185840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October 28, 2021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1"/>
          <p:cNvSpPr txBox="1">
            <a:spLocks noGrp="1"/>
          </p:cNvSpPr>
          <p:nvPr>
            <p:ph type="sldNum" idx="12"/>
          </p:nvPr>
        </p:nvSpPr>
        <p:spPr>
          <a:xfrm>
            <a:off x="8914036" y="6385672"/>
            <a:ext cx="27432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sp>
        <p:nvSpPr>
          <p:cNvPr id="79" name="Google Shape;79;p1"/>
          <p:cNvSpPr/>
          <p:nvPr/>
        </p:nvSpPr>
        <p:spPr>
          <a:xfrm>
            <a:off x="2998792" y="2013102"/>
            <a:ext cx="4583108" cy="45719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16ABE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"/>
          <p:cNvSpPr/>
          <p:nvPr/>
        </p:nvSpPr>
        <p:spPr>
          <a:xfrm>
            <a:off x="3470740" y="1412562"/>
            <a:ext cx="640140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1" u="none" strike="noStrike" cap="none">
                <a:solidFill>
                  <a:srgbClr val="187BC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Mandatory Conservation Plan</a:t>
            </a:r>
            <a:endParaRPr sz="2000" b="0" i="1" u="none" strike="noStrike" cap="none">
              <a:solidFill>
                <a:srgbClr val="187BC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9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61423" y="1303829"/>
            <a:ext cx="4796314" cy="4823514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9"/>
          <p:cNvSpPr txBox="1">
            <a:spLocks noGrp="1"/>
          </p:cNvSpPr>
          <p:nvPr>
            <p:ph type="title"/>
          </p:nvPr>
        </p:nvSpPr>
        <p:spPr>
          <a:xfrm>
            <a:off x="374483" y="-1"/>
            <a:ext cx="11817519" cy="1158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leway"/>
              <a:buNone/>
            </a:pPr>
            <a:r>
              <a:rPr lang="en-US"/>
              <a:t>New Plan for a New Normal</a:t>
            </a:r>
            <a:endParaRPr/>
          </a:p>
        </p:txBody>
      </p:sp>
      <p:sp>
        <p:nvSpPr>
          <p:cNvPr id="173" name="Google Shape;173;p9"/>
          <p:cNvSpPr txBox="1">
            <a:spLocks noGrp="1"/>
          </p:cNvSpPr>
          <p:nvPr>
            <p:ph type="body" idx="1"/>
          </p:nvPr>
        </p:nvSpPr>
        <p:spPr>
          <a:xfrm>
            <a:off x="480925" y="1753750"/>
            <a:ext cx="5841000" cy="405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</a:pPr>
            <a:r>
              <a:rPr lang="en-US" sz="2400" b="1">
                <a:solidFill>
                  <a:srgbClr val="187BC6"/>
                </a:solidFill>
              </a:rPr>
              <a:t>Three major components:</a:t>
            </a:r>
            <a:endParaRPr b="1">
              <a:solidFill>
                <a:srgbClr val="187BC6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endParaRPr sz="1000"/>
          </a:p>
          <a:p>
            <a:pPr marL="609585" lvl="0" indent="-4360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2000"/>
              <a:t>Water use allocations based on a </a:t>
            </a:r>
            <a:endParaRPr sz="2000"/>
          </a:p>
          <a:p>
            <a:pPr marL="122238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000"/>
              <a:t>       </a:t>
            </a:r>
            <a:r>
              <a:rPr lang="en-US" sz="2000" b="1" i="1">
                <a:solidFill>
                  <a:srgbClr val="0070C0"/>
                </a:solidFill>
              </a:rPr>
              <a:t>customer’s individual 2019 usage</a:t>
            </a:r>
            <a:endParaRPr sz="2000" b="1" i="1">
              <a:solidFill>
                <a:srgbClr val="0070C0"/>
              </a:solidFill>
            </a:endParaRPr>
          </a:p>
          <a:p>
            <a:pPr marL="186262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/>
          </a:p>
          <a:p>
            <a:pPr marL="609585" lvl="0" indent="-4360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2000"/>
              <a:t>A set of minimum allocations</a:t>
            </a:r>
            <a:endParaRPr sz="2000"/>
          </a:p>
          <a:p>
            <a:pPr marL="122238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000"/>
              <a:t>       to recognize the efforts of our</a:t>
            </a:r>
            <a:endParaRPr sz="2000"/>
          </a:p>
          <a:p>
            <a:pPr marL="122238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000"/>
              <a:t>       low water-using customers</a:t>
            </a:r>
            <a:endParaRPr sz="2000"/>
          </a:p>
          <a:p>
            <a:pPr marL="186262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/>
          </a:p>
          <a:p>
            <a:pPr marL="609585" lvl="0" indent="-4360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2000"/>
              <a:t>Drought surcharges for exceeding</a:t>
            </a:r>
            <a:endParaRPr sz="2000"/>
          </a:p>
          <a:p>
            <a:pPr marL="122238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000"/>
              <a:t>       allocations</a:t>
            </a:r>
            <a:endParaRPr sz="2600"/>
          </a:p>
          <a:p>
            <a:pPr marL="800100" lvl="1" indent="-285750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900"/>
              <a:buFont typeface="Arial"/>
              <a:buNone/>
            </a:pPr>
            <a:endParaRPr sz="1050"/>
          </a:p>
          <a:p>
            <a:pPr marL="342900" lvl="0" indent="-254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Arial"/>
              <a:buNone/>
            </a:pPr>
            <a:endParaRPr sz="2400"/>
          </a:p>
          <a:p>
            <a:pPr marL="800100" lvl="1" indent="-285750" algn="l" rtl="0">
              <a:lnSpc>
                <a:spcPct val="100000"/>
              </a:lnSpc>
              <a:spcBef>
                <a:spcPts val="867"/>
              </a:spcBef>
              <a:spcAft>
                <a:spcPts val="0"/>
              </a:spcAft>
              <a:buSzPts val="900"/>
              <a:buFont typeface="Arial"/>
              <a:buNone/>
            </a:pPr>
            <a:endParaRPr sz="1050"/>
          </a:p>
          <a:p>
            <a:pPr marL="609585" lvl="0" indent="-334421" algn="l" rtl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SzPts val="1400"/>
              <a:buNone/>
            </a:pPr>
            <a:endParaRPr sz="2400"/>
          </a:p>
        </p:txBody>
      </p:sp>
      <p:sp>
        <p:nvSpPr>
          <p:cNvPr id="174" name="Google Shape;174;p9"/>
          <p:cNvSpPr/>
          <p:nvPr/>
        </p:nvSpPr>
        <p:spPr>
          <a:xfrm>
            <a:off x="-416460" y="898314"/>
            <a:ext cx="4583108" cy="45719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16ABE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9"/>
          <p:cNvSpPr txBox="1">
            <a:spLocks noGrp="1"/>
          </p:cNvSpPr>
          <p:nvPr>
            <p:ph type="sldNum" idx="12"/>
          </p:nvPr>
        </p:nvSpPr>
        <p:spPr>
          <a:xfrm>
            <a:off x="9012770" y="6421413"/>
            <a:ext cx="27432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176" name="Google Shape;176;p9"/>
          <p:cNvSpPr txBox="1"/>
          <p:nvPr/>
        </p:nvSpPr>
        <p:spPr>
          <a:xfrm>
            <a:off x="7106141" y="4660901"/>
            <a:ext cx="1906629" cy="1376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Support For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Low Users</a:t>
            </a:r>
            <a:endParaRPr sz="14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7" name="Google Shape;177;p9"/>
          <p:cNvSpPr txBox="1"/>
          <p:nvPr/>
        </p:nvSpPr>
        <p:spPr>
          <a:xfrm>
            <a:off x="9263599" y="2969017"/>
            <a:ext cx="1642019" cy="1482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Use &gt; Allocations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 Drought Surcharges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9"/>
          <p:cNvSpPr txBox="1"/>
          <p:nvPr/>
        </p:nvSpPr>
        <p:spPr>
          <a:xfrm>
            <a:off x="6803619" y="2418601"/>
            <a:ext cx="1978776" cy="1100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2019 Base Year</a:t>
            </a:r>
            <a:endParaRPr sz="18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(Based on YOUR Usage)</a:t>
            </a:r>
            <a:endParaRPr sz="12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9" name="Google Shape;179;p9"/>
          <p:cNvSpPr/>
          <p:nvPr/>
        </p:nvSpPr>
        <p:spPr>
          <a:xfrm>
            <a:off x="10066592" y="134296"/>
            <a:ext cx="1750925" cy="1750925"/>
          </a:xfrm>
          <a:prstGeom prst="star16">
            <a:avLst>
              <a:gd name="adj" fmla="val 37500"/>
            </a:avLst>
          </a:prstGeom>
          <a:solidFill>
            <a:srgbClr val="FF8E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9"/>
          <p:cNvSpPr txBox="1"/>
          <p:nvPr/>
        </p:nvSpPr>
        <p:spPr>
          <a:xfrm rot="563819">
            <a:off x="10315149" y="623983"/>
            <a:ext cx="13073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2021 UPDATE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0"/>
          <p:cNvSpPr txBox="1">
            <a:spLocks noGrp="1"/>
          </p:cNvSpPr>
          <p:nvPr>
            <p:ph type="title"/>
          </p:nvPr>
        </p:nvSpPr>
        <p:spPr>
          <a:xfrm>
            <a:off x="374483" y="-1"/>
            <a:ext cx="11817519" cy="1158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leway"/>
              <a:buNone/>
            </a:pPr>
            <a:r>
              <a:rPr lang="en-US"/>
              <a:t>Allocations</a:t>
            </a:r>
            <a:endParaRPr/>
          </a:p>
        </p:txBody>
      </p:sp>
      <p:sp>
        <p:nvSpPr>
          <p:cNvPr id="187" name="Google Shape;187;p10"/>
          <p:cNvSpPr txBox="1">
            <a:spLocks noGrp="1"/>
          </p:cNvSpPr>
          <p:nvPr>
            <p:ph type="body" idx="1"/>
          </p:nvPr>
        </p:nvSpPr>
        <p:spPr>
          <a:xfrm>
            <a:off x="374475" y="1670600"/>
            <a:ext cx="10865100" cy="1158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Current call for </a:t>
            </a:r>
            <a:r>
              <a:rPr lang="en-US" sz="2400" b="1">
                <a:solidFill>
                  <a:srgbClr val="0070C0"/>
                </a:solidFill>
              </a:rPr>
              <a:t>15% reduction</a:t>
            </a:r>
            <a:r>
              <a:rPr lang="en-US" sz="2400"/>
              <a:t> in usage </a:t>
            </a:r>
            <a:r>
              <a:rPr lang="en-US" sz="2400" b="1">
                <a:solidFill>
                  <a:srgbClr val="0070C0"/>
                </a:solidFill>
              </a:rPr>
              <a:t>from your personal 2019 levels</a:t>
            </a:r>
            <a:endParaRPr sz="2400" b="1">
              <a:solidFill>
                <a:srgbClr val="0070C0"/>
              </a:solidFill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Customers will have </a:t>
            </a:r>
            <a:r>
              <a:rPr lang="en-US" sz="2400" b="1">
                <a:solidFill>
                  <a:srgbClr val="0070C0"/>
                </a:solidFill>
              </a:rPr>
              <a:t>bi-monthly allocations</a:t>
            </a:r>
            <a:r>
              <a:rPr lang="en-US" sz="2400"/>
              <a:t> printed on their bills</a:t>
            </a:r>
            <a:endParaRPr sz="1600">
              <a:latin typeface="Raleway"/>
              <a:ea typeface="Raleway"/>
              <a:cs typeface="Raleway"/>
              <a:sym typeface="Raleway"/>
            </a:endParaRPr>
          </a:p>
          <a:p>
            <a:pPr marL="800100" lvl="1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Font typeface="Arial"/>
              <a:buNone/>
            </a:pPr>
            <a:endParaRPr sz="1050"/>
          </a:p>
          <a:p>
            <a:pPr marL="342900" lvl="0" indent="-254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Arial"/>
              <a:buNone/>
            </a:pPr>
            <a:endParaRPr sz="2400"/>
          </a:p>
          <a:p>
            <a:pPr marL="800100" lvl="1" indent="-285750" algn="l" rtl="0">
              <a:lnSpc>
                <a:spcPct val="100000"/>
              </a:lnSpc>
              <a:spcBef>
                <a:spcPts val="867"/>
              </a:spcBef>
              <a:spcAft>
                <a:spcPts val="0"/>
              </a:spcAft>
              <a:buSzPts val="900"/>
              <a:buFont typeface="Arial"/>
              <a:buNone/>
            </a:pPr>
            <a:endParaRPr sz="1050"/>
          </a:p>
          <a:p>
            <a:pPr marL="609585" lvl="0" indent="-334421" algn="l" rtl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SzPts val="1400"/>
              <a:buNone/>
            </a:pPr>
            <a:endParaRPr sz="2400"/>
          </a:p>
        </p:txBody>
      </p:sp>
      <p:sp>
        <p:nvSpPr>
          <p:cNvPr id="188" name="Google Shape;188;p10"/>
          <p:cNvSpPr/>
          <p:nvPr/>
        </p:nvSpPr>
        <p:spPr>
          <a:xfrm>
            <a:off x="-416460" y="898314"/>
            <a:ext cx="4583108" cy="45719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16ABE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10"/>
          <p:cNvSpPr txBox="1">
            <a:spLocks noGrp="1"/>
          </p:cNvSpPr>
          <p:nvPr>
            <p:ph type="sldNum" idx="12"/>
          </p:nvPr>
        </p:nvSpPr>
        <p:spPr>
          <a:xfrm>
            <a:off x="9012770" y="6421413"/>
            <a:ext cx="2743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190" name="Google Shape;190;p10" descr="Logo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6149" y="3105427"/>
            <a:ext cx="5680624" cy="256287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10"/>
          <p:cNvSpPr txBox="1"/>
          <p:nvPr/>
        </p:nvSpPr>
        <p:spPr>
          <a:xfrm>
            <a:off x="7576725" y="3105425"/>
            <a:ext cx="3663000" cy="7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50"/>
              <a:buFont typeface="Arial"/>
              <a:buNone/>
            </a:pPr>
            <a:r>
              <a:rPr lang="en-US" sz="3150" b="1" i="0" u="none" strike="noStrike" cap="none">
                <a:solidFill>
                  <a:srgbClr val="187BC6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r>
              <a:rPr lang="en-US" sz="1650" b="1" i="0" u="none" strike="noStrike" cap="none">
                <a:solidFill>
                  <a:srgbClr val="187BC6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CCF </a:t>
            </a:r>
            <a:r>
              <a:rPr lang="en-US" sz="2350" b="1" i="0" u="none" strike="noStrike" cap="none">
                <a:solidFill>
                  <a:srgbClr val="187BC6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= </a:t>
            </a:r>
            <a:r>
              <a:rPr lang="en-US" sz="3050" b="1" i="0" u="none" strike="noStrike" cap="none">
                <a:solidFill>
                  <a:srgbClr val="187BC6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748</a:t>
            </a:r>
            <a:r>
              <a:rPr lang="en-US" sz="2350" b="1" i="0" u="none" strike="noStrike" cap="none">
                <a:solidFill>
                  <a:srgbClr val="187BC6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650" b="1" i="0" u="none" strike="noStrike" cap="none">
                <a:solidFill>
                  <a:srgbClr val="187BC6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GALLONS</a:t>
            </a:r>
            <a:endParaRPr sz="2000" b="1" i="0" u="none" strike="noStrike" cap="none">
              <a:solidFill>
                <a:srgbClr val="187BC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2" name="Google Shape;192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76426" y="4178499"/>
            <a:ext cx="875126" cy="86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92538" y="4128260"/>
            <a:ext cx="976175" cy="961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63100" y="3929001"/>
            <a:ext cx="1176927" cy="11583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5" name="Google Shape;195;p10"/>
          <p:cNvCxnSpPr/>
          <p:nvPr/>
        </p:nvCxnSpPr>
        <p:spPr>
          <a:xfrm>
            <a:off x="6506100" y="3105425"/>
            <a:ext cx="900" cy="2817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6" name="Google Shape;196;p10"/>
          <p:cNvSpPr txBox="1"/>
          <p:nvPr/>
        </p:nvSpPr>
        <p:spPr>
          <a:xfrm>
            <a:off x="6921237" y="5151250"/>
            <a:ext cx="1176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16ABE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r>
              <a:rPr lang="en-US" b="1">
                <a:solidFill>
                  <a:srgbClr val="16ABE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gallons per minute</a:t>
            </a:r>
            <a:endParaRPr b="1">
              <a:solidFill>
                <a:srgbClr val="16ABE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7" name="Google Shape;197;p10"/>
          <p:cNvSpPr txBox="1"/>
          <p:nvPr/>
        </p:nvSpPr>
        <p:spPr>
          <a:xfrm>
            <a:off x="8599048" y="5151250"/>
            <a:ext cx="1363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16ABE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1.6</a:t>
            </a:r>
            <a:r>
              <a:rPr lang="en-US" b="1">
                <a:solidFill>
                  <a:srgbClr val="16ABE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gallons per flush</a:t>
            </a:r>
            <a:endParaRPr b="1">
              <a:solidFill>
                <a:srgbClr val="16ABE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8" name="Google Shape;198;p10"/>
          <p:cNvSpPr txBox="1"/>
          <p:nvPr/>
        </p:nvSpPr>
        <p:spPr>
          <a:xfrm>
            <a:off x="10463137" y="5151250"/>
            <a:ext cx="1176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16ABE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</a:t>
            </a:r>
            <a:r>
              <a:rPr lang="en-US" b="1">
                <a:solidFill>
                  <a:srgbClr val="16ABE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gallons per cycle</a:t>
            </a:r>
            <a:endParaRPr b="1">
              <a:solidFill>
                <a:srgbClr val="16ABE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fb77809878_0_2"/>
          <p:cNvSpPr txBox="1">
            <a:spLocks noGrp="1"/>
          </p:cNvSpPr>
          <p:nvPr>
            <p:ph type="title"/>
          </p:nvPr>
        </p:nvSpPr>
        <p:spPr>
          <a:xfrm>
            <a:off x="374483" y="-1"/>
            <a:ext cx="11817600" cy="11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leway"/>
              <a:buNone/>
            </a:pPr>
            <a:r>
              <a:rPr lang="en-US"/>
              <a:t>Allocations</a:t>
            </a:r>
            <a:endParaRPr/>
          </a:p>
        </p:txBody>
      </p:sp>
      <p:sp>
        <p:nvSpPr>
          <p:cNvPr id="205" name="Google Shape;205;gfb77809878_0_2"/>
          <p:cNvSpPr/>
          <p:nvPr/>
        </p:nvSpPr>
        <p:spPr>
          <a:xfrm>
            <a:off x="-416460" y="898314"/>
            <a:ext cx="4583100" cy="45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16ABE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gfb77809878_0_2"/>
          <p:cNvSpPr txBox="1">
            <a:spLocks noGrp="1"/>
          </p:cNvSpPr>
          <p:nvPr>
            <p:ph type="sldNum" idx="12"/>
          </p:nvPr>
        </p:nvSpPr>
        <p:spPr>
          <a:xfrm>
            <a:off x="9012770" y="6421413"/>
            <a:ext cx="2743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207" name="Google Shape;207;gfb77809878_0_2"/>
          <p:cNvSpPr/>
          <p:nvPr/>
        </p:nvSpPr>
        <p:spPr>
          <a:xfrm>
            <a:off x="9188982" y="7710"/>
            <a:ext cx="3003000" cy="13908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gfb77809878_0_2"/>
          <p:cNvSpPr txBox="1"/>
          <p:nvPr/>
        </p:nvSpPr>
        <p:spPr>
          <a:xfrm>
            <a:off x="9318891" y="209923"/>
            <a:ext cx="27432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Protecting low water users – no drought surcharges if usage is below minimum allocation.</a:t>
            </a:r>
            <a:endParaRPr sz="1600" b="1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9" name="Google Shape;209;gfb77809878_0_2" descr="A picture containing 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61400" y="1287225"/>
            <a:ext cx="5328626" cy="492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1"/>
          <p:cNvSpPr txBox="1">
            <a:spLocks noGrp="1"/>
          </p:cNvSpPr>
          <p:nvPr>
            <p:ph type="title"/>
          </p:nvPr>
        </p:nvSpPr>
        <p:spPr>
          <a:xfrm>
            <a:off x="374483" y="-1"/>
            <a:ext cx="11817519" cy="1158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leway"/>
              <a:buNone/>
            </a:pPr>
            <a:r>
              <a:rPr lang="en-US"/>
              <a:t>Drought Surcharges</a:t>
            </a:r>
            <a:endParaRPr/>
          </a:p>
        </p:txBody>
      </p:sp>
      <p:sp>
        <p:nvSpPr>
          <p:cNvPr id="216" name="Google Shape;216;p11"/>
          <p:cNvSpPr txBox="1">
            <a:spLocks noGrp="1"/>
          </p:cNvSpPr>
          <p:nvPr>
            <p:ph type="body" idx="1"/>
          </p:nvPr>
        </p:nvSpPr>
        <p:spPr>
          <a:xfrm>
            <a:off x="374654" y="1665818"/>
            <a:ext cx="5840951" cy="42938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800100" lvl="1" indent="-285750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900"/>
              <a:buFont typeface="Arial"/>
              <a:buNone/>
            </a:pPr>
            <a:endParaRPr sz="1050"/>
          </a:p>
          <a:p>
            <a:pPr marL="342900" lvl="0" indent="-254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Arial"/>
              <a:buNone/>
            </a:pPr>
            <a:endParaRPr sz="2400"/>
          </a:p>
          <a:p>
            <a:pPr marL="800100" lvl="1" indent="-285750" algn="l" rtl="0">
              <a:lnSpc>
                <a:spcPct val="100000"/>
              </a:lnSpc>
              <a:spcBef>
                <a:spcPts val="867"/>
              </a:spcBef>
              <a:spcAft>
                <a:spcPts val="0"/>
              </a:spcAft>
              <a:buSzPts val="900"/>
              <a:buFont typeface="Arial"/>
              <a:buNone/>
            </a:pPr>
            <a:endParaRPr sz="1050"/>
          </a:p>
          <a:p>
            <a:pPr marL="609585" lvl="0" indent="-334421" algn="l" rtl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SzPts val="1400"/>
              <a:buNone/>
            </a:pPr>
            <a:endParaRPr sz="2400"/>
          </a:p>
        </p:txBody>
      </p:sp>
      <p:sp>
        <p:nvSpPr>
          <p:cNvPr id="217" name="Google Shape;217;p11"/>
          <p:cNvSpPr/>
          <p:nvPr/>
        </p:nvSpPr>
        <p:spPr>
          <a:xfrm>
            <a:off x="-416460" y="898314"/>
            <a:ext cx="4583108" cy="45719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16ABE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11"/>
          <p:cNvSpPr txBox="1">
            <a:spLocks noGrp="1"/>
          </p:cNvSpPr>
          <p:nvPr>
            <p:ph type="sldNum" idx="12"/>
          </p:nvPr>
        </p:nvSpPr>
        <p:spPr>
          <a:xfrm>
            <a:off x="9012770" y="6421413"/>
            <a:ext cx="27432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219" name="Google Shape;219;p11"/>
          <p:cNvSpPr/>
          <p:nvPr/>
        </p:nvSpPr>
        <p:spPr>
          <a:xfrm>
            <a:off x="9721294" y="55224"/>
            <a:ext cx="2470706" cy="1158372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11"/>
          <p:cNvSpPr txBox="1"/>
          <p:nvPr/>
        </p:nvSpPr>
        <p:spPr>
          <a:xfrm>
            <a:off x="9881521" y="181776"/>
            <a:ext cx="21504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Usage above the allocation is charged at Tier 3 rate – currently $7.</a:t>
            </a:r>
            <a:r>
              <a:rPr lang="en-US" sz="1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13</a:t>
            </a:r>
            <a:r>
              <a:rPr lang="en-US" sz="1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400" b="1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1" name="Google Shape;221;p11"/>
          <p:cNvSpPr txBox="1"/>
          <p:nvPr/>
        </p:nvSpPr>
        <p:spPr>
          <a:xfrm>
            <a:off x="369226" y="1444931"/>
            <a:ext cx="108393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Customers who exceed their allocations will incur drought surcharges in addition to the charges at the regular rates of water consumed. </a:t>
            </a: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2" name="Google Shape;222;p11" descr="Application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l="50000"/>
          <a:stretch/>
        </p:blipFill>
        <p:spPr>
          <a:xfrm>
            <a:off x="5862878" y="2439490"/>
            <a:ext cx="5264409" cy="3060703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11"/>
          <p:cNvSpPr txBox="1"/>
          <p:nvPr/>
        </p:nvSpPr>
        <p:spPr>
          <a:xfrm>
            <a:off x="1117100" y="2772374"/>
            <a:ext cx="4665900" cy="28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52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70C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CUSTOMER 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95275" marR="0" lvl="0" indent="-295275" algn="l" rtl="0">
              <a:lnSpc>
                <a:spcPct val="100000"/>
              </a:lnSpc>
              <a:spcBef>
                <a:spcPts val="867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59595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Has an </a:t>
            </a:r>
            <a:r>
              <a:rPr lang="en-US" sz="1800" b="1" i="0" u="none" strike="noStrike" cap="none">
                <a:solidFill>
                  <a:srgbClr val="59595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allocation of 20 CCF </a:t>
            </a:r>
            <a:r>
              <a:rPr lang="en-US" sz="1800" b="0" i="0" u="none" strike="noStrike" cap="none">
                <a:solidFill>
                  <a:srgbClr val="59595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of water for a two-month billing period.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95275" marR="0" lvl="0" indent="-295275" algn="l" rtl="0">
              <a:lnSpc>
                <a:spcPct val="100000"/>
              </a:lnSpc>
              <a:spcBef>
                <a:spcPts val="867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lang="en-US" sz="1800" b="1" i="0" u="none" strike="noStrike" cap="none">
                <a:solidFill>
                  <a:srgbClr val="59595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Uses 17 CCF</a:t>
            </a:r>
            <a:r>
              <a:rPr lang="en-US" sz="1800" b="0" i="0" u="none" strike="noStrike" cap="none">
                <a:solidFill>
                  <a:srgbClr val="59595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of water during that time.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95275" marR="0" lvl="0" indent="-295275" algn="l" rtl="0">
              <a:lnSpc>
                <a:spcPct val="100000"/>
              </a:lnSpc>
              <a:spcBef>
                <a:spcPts val="867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</a:pPr>
            <a:r>
              <a:rPr lang="en-US" sz="1800" b="1" i="0" u="none" strike="noStrike" cap="none">
                <a:solidFill>
                  <a:srgbClr val="59595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No drought surcharges </a:t>
            </a:r>
            <a:r>
              <a:rPr lang="en-US" sz="1800" b="0" i="0" u="none" strike="noStrike" cap="none">
                <a:solidFill>
                  <a:srgbClr val="59595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are applied to this bill because Customer A used less than the allocation.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2"/>
          <p:cNvSpPr txBox="1">
            <a:spLocks noGrp="1"/>
          </p:cNvSpPr>
          <p:nvPr>
            <p:ph type="title"/>
          </p:nvPr>
        </p:nvSpPr>
        <p:spPr>
          <a:xfrm>
            <a:off x="374483" y="-1"/>
            <a:ext cx="11817519" cy="1158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leway"/>
              <a:buNone/>
            </a:pPr>
            <a:r>
              <a:rPr lang="en-US"/>
              <a:t>Drought Surcharges</a:t>
            </a:r>
            <a:endParaRPr/>
          </a:p>
        </p:txBody>
      </p:sp>
      <p:sp>
        <p:nvSpPr>
          <p:cNvPr id="230" name="Google Shape;230;p12"/>
          <p:cNvSpPr/>
          <p:nvPr/>
        </p:nvSpPr>
        <p:spPr>
          <a:xfrm>
            <a:off x="-416460" y="898314"/>
            <a:ext cx="4583108" cy="45719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16ABE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12"/>
          <p:cNvSpPr txBox="1">
            <a:spLocks noGrp="1"/>
          </p:cNvSpPr>
          <p:nvPr>
            <p:ph type="sldNum" idx="12"/>
          </p:nvPr>
        </p:nvSpPr>
        <p:spPr>
          <a:xfrm>
            <a:off x="9012770" y="6421413"/>
            <a:ext cx="27432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232" name="Google Shape;232;p12"/>
          <p:cNvSpPr txBox="1"/>
          <p:nvPr/>
        </p:nvSpPr>
        <p:spPr>
          <a:xfrm>
            <a:off x="285750" y="1403911"/>
            <a:ext cx="108393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Customers who exceed their allocations will incur drought surcharges in addition to the charges at the regular rates of water consumed. </a:t>
            </a: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33" name="Google Shape;233;p12" descr="Funnel ch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51356"/>
          <a:stretch/>
        </p:blipFill>
        <p:spPr>
          <a:xfrm>
            <a:off x="6470585" y="2188126"/>
            <a:ext cx="4496945" cy="3364992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2"/>
          <p:cNvSpPr/>
          <p:nvPr/>
        </p:nvSpPr>
        <p:spPr>
          <a:xfrm>
            <a:off x="9721294" y="55224"/>
            <a:ext cx="2470706" cy="1158372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12"/>
          <p:cNvSpPr txBox="1"/>
          <p:nvPr/>
        </p:nvSpPr>
        <p:spPr>
          <a:xfrm>
            <a:off x="9881521" y="181776"/>
            <a:ext cx="21504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Usage above the allocation is charged at Tier 3 rate – currently $7.13</a:t>
            </a:r>
            <a:r>
              <a:rPr lang="en-US" sz="1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400" b="1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6" name="Google Shape;236;p12"/>
          <p:cNvSpPr txBox="1"/>
          <p:nvPr/>
        </p:nvSpPr>
        <p:spPr>
          <a:xfrm>
            <a:off x="994750" y="2511350"/>
            <a:ext cx="5247000" cy="3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52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70C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CUSTOMER B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95275" marR="0" lvl="0" indent="-279400" algn="l" rtl="0">
              <a:lnSpc>
                <a:spcPct val="100000"/>
              </a:lnSpc>
              <a:spcBef>
                <a:spcPts val="867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59595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Has an </a:t>
            </a:r>
            <a:r>
              <a:rPr lang="en-US" sz="1800" b="1" i="0" u="none" strike="noStrike" cap="none">
                <a:solidFill>
                  <a:srgbClr val="59595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allocation of 30 CCF </a:t>
            </a:r>
            <a:r>
              <a:rPr lang="en-US" sz="1800" b="0" i="0" u="none" strike="noStrike" cap="none">
                <a:solidFill>
                  <a:srgbClr val="59595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of water for a two-month billing period.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95275" marR="0" lvl="0" indent="-279400" algn="l" rtl="0">
              <a:lnSpc>
                <a:spcPct val="100000"/>
              </a:lnSpc>
              <a:spcBef>
                <a:spcPts val="867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rgbClr val="59595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Uses 40 CCF</a:t>
            </a:r>
            <a:r>
              <a:rPr lang="en-US" sz="1800" b="0" i="0" u="none" strike="noStrike" cap="none">
                <a:solidFill>
                  <a:srgbClr val="59595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of water during that time.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95275" marR="0" lvl="0" indent="-279400" algn="l" rtl="0">
              <a:lnSpc>
                <a:spcPct val="100000"/>
              </a:lnSpc>
              <a:spcBef>
                <a:spcPts val="867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rgbClr val="59595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Exceeds the allocation by 10 CCF </a:t>
            </a:r>
            <a:r>
              <a:rPr lang="en-US" sz="1800" b="0" i="0" u="none" strike="noStrike" cap="none">
                <a:solidFill>
                  <a:srgbClr val="59595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(40-30).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95275" marR="0" lvl="0" indent="-279400" algn="l" rtl="0">
              <a:lnSpc>
                <a:spcPct val="100000"/>
              </a:lnSpc>
              <a:spcBef>
                <a:spcPts val="867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59595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In addition to paying for the 40 CCF of water, the customer is </a:t>
            </a:r>
            <a:r>
              <a:rPr lang="en-US" sz="1800" b="1" i="0" u="none" strike="noStrike" cap="none">
                <a:solidFill>
                  <a:srgbClr val="59595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charged a drought surcharge of $71.30 </a:t>
            </a:r>
            <a:r>
              <a:rPr lang="en-US" sz="1800" b="0" i="0" u="none" strike="noStrike" cap="none">
                <a:solidFill>
                  <a:srgbClr val="595959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(Tier 3 rate x units over the allocation = 7.13 x 10 CCF of water).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3"/>
          <p:cNvSpPr txBox="1">
            <a:spLocks noGrp="1"/>
          </p:cNvSpPr>
          <p:nvPr>
            <p:ph type="title"/>
          </p:nvPr>
        </p:nvSpPr>
        <p:spPr>
          <a:xfrm>
            <a:off x="374483" y="-1"/>
            <a:ext cx="11817519" cy="1158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leway"/>
              <a:buNone/>
            </a:pPr>
            <a:r>
              <a:rPr lang="en-US"/>
              <a:t>Appeals</a:t>
            </a:r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-416460" y="898314"/>
            <a:ext cx="4583108" cy="45719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16ABE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13"/>
          <p:cNvSpPr txBox="1">
            <a:spLocks noGrp="1"/>
          </p:cNvSpPr>
          <p:nvPr>
            <p:ph type="sldNum" idx="12"/>
          </p:nvPr>
        </p:nvSpPr>
        <p:spPr>
          <a:xfrm>
            <a:off x="9012770" y="6421413"/>
            <a:ext cx="27432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pic>
        <p:nvPicPr>
          <p:cNvPr id="245" name="Google Shape;24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7144" y="1324270"/>
            <a:ext cx="4700373" cy="4789199"/>
          </a:xfrm>
          <a:prstGeom prst="rect">
            <a:avLst/>
          </a:prstGeom>
          <a:noFill/>
          <a:ln w="127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46" name="Google Shape;246;p13"/>
          <p:cNvSpPr txBox="1">
            <a:spLocks noGrp="1"/>
          </p:cNvSpPr>
          <p:nvPr>
            <p:ph type="body" idx="1"/>
          </p:nvPr>
        </p:nvSpPr>
        <p:spPr>
          <a:xfrm>
            <a:off x="374483" y="1737270"/>
            <a:ext cx="6382800" cy="444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609584" lvl="0" indent="-46142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400">
                <a:solidFill>
                  <a:srgbClr val="3F3F3F"/>
                </a:solidFill>
              </a:rPr>
              <a:t>If you think your allocation needs to be changed, we will review your appeal</a:t>
            </a:r>
            <a:endParaRPr sz="2400">
              <a:solidFill>
                <a:srgbClr val="3F3F3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609584" lvl="0" indent="-46142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400">
                <a:solidFill>
                  <a:srgbClr val="3F3F3F"/>
                </a:solidFill>
                <a:latin typeface="Raleway"/>
                <a:ea typeface="Raleway"/>
                <a:cs typeface="Raleway"/>
                <a:sym typeface="Raleway"/>
              </a:rPr>
              <a:t>Submit the appeal form for review</a:t>
            </a:r>
            <a:endParaRPr sz="2400">
              <a:solidFill>
                <a:srgbClr val="3F3F3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609584" lvl="0" indent="-46142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400">
                <a:solidFill>
                  <a:srgbClr val="3F3F3F"/>
                </a:solidFill>
                <a:latin typeface="Raleway"/>
                <a:ea typeface="Raleway"/>
                <a:cs typeface="Raleway"/>
                <a:sym typeface="Raleway"/>
              </a:rPr>
              <a:t>Common reasons for appeals</a:t>
            </a:r>
            <a:endParaRPr>
              <a:solidFill>
                <a:srgbClr val="3F3F3F"/>
              </a:solidFill>
            </a:endParaRPr>
          </a:p>
          <a:p>
            <a:pPr marL="1219169" lvl="1" indent="-463538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200"/>
              <a:buFont typeface="Raleway"/>
              <a:buChar char="–"/>
            </a:pPr>
            <a:r>
              <a:rPr lang="en-US" sz="2200">
                <a:solidFill>
                  <a:srgbClr val="3F3F3F"/>
                </a:solidFill>
                <a:latin typeface="Raleway"/>
                <a:ea typeface="Raleway"/>
                <a:cs typeface="Raleway"/>
                <a:sym typeface="Raleway"/>
              </a:rPr>
              <a:t># of people </a:t>
            </a:r>
            <a:r>
              <a:rPr lang="en-US" sz="2200">
                <a:latin typeface="Raleway"/>
                <a:ea typeface="Raleway"/>
                <a:cs typeface="Raleway"/>
                <a:sym typeface="Raleway"/>
              </a:rPr>
              <a:t>in</a:t>
            </a:r>
            <a:r>
              <a:rPr lang="en-US" sz="2200">
                <a:solidFill>
                  <a:srgbClr val="3F3F3F"/>
                </a:solidFill>
                <a:latin typeface="Raleway"/>
                <a:ea typeface="Raleway"/>
                <a:cs typeface="Raleway"/>
                <a:sym typeface="Raleway"/>
              </a:rPr>
              <a:t> the home</a:t>
            </a:r>
            <a:endParaRPr sz="700">
              <a:solidFill>
                <a:srgbClr val="3F3F3F"/>
              </a:solidFill>
            </a:endParaRPr>
          </a:p>
          <a:p>
            <a:pPr marL="1219169" lvl="1" indent="-46353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200"/>
              <a:buFont typeface="Raleway"/>
              <a:buChar char="–"/>
            </a:pPr>
            <a:r>
              <a:rPr lang="en-US" sz="2200">
                <a:solidFill>
                  <a:srgbClr val="3F3F3F"/>
                </a:solidFill>
                <a:latin typeface="Raleway"/>
                <a:ea typeface="Raleway"/>
                <a:cs typeface="Raleway"/>
                <a:sym typeface="Raleway"/>
              </a:rPr>
              <a:t>Health issue</a:t>
            </a:r>
            <a:endParaRPr sz="18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4"/>
          <p:cNvSpPr txBox="1">
            <a:spLocks noGrp="1"/>
          </p:cNvSpPr>
          <p:nvPr>
            <p:ph type="title"/>
          </p:nvPr>
        </p:nvSpPr>
        <p:spPr>
          <a:xfrm>
            <a:off x="374483" y="-1"/>
            <a:ext cx="11817519" cy="1158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leway"/>
              <a:buNone/>
            </a:pPr>
            <a:r>
              <a:rPr lang="en-US"/>
              <a:t>Water Use Rules</a:t>
            </a:r>
            <a:endParaRPr/>
          </a:p>
        </p:txBody>
      </p:sp>
      <p:pic>
        <p:nvPicPr>
          <p:cNvPr id="253" name="Google Shape;253;p14"/>
          <p:cNvPicPr preferRelativeResize="0"/>
          <p:nvPr/>
        </p:nvPicPr>
        <p:blipFill rotWithShape="1">
          <a:blip r:embed="rId3">
            <a:alphaModFix/>
          </a:blip>
          <a:srcRect l="72480" t="68966" r="8375" b="14855"/>
          <a:stretch/>
        </p:blipFill>
        <p:spPr>
          <a:xfrm>
            <a:off x="7179422" y="3236847"/>
            <a:ext cx="908356" cy="908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9114" y="1772661"/>
            <a:ext cx="1114771" cy="966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4298" y="4587083"/>
            <a:ext cx="1340856" cy="1158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2387" y="3097087"/>
            <a:ext cx="953641" cy="1069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47756" y="1692247"/>
            <a:ext cx="892444" cy="106979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14"/>
          <p:cNvSpPr/>
          <p:nvPr/>
        </p:nvSpPr>
        <p:spPr>
          <a:xfrm>
            <a:off x="-416460" y="898314"/>
            <a:ext cx="4583108" cy="45719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16ABE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14"/>
          <p:cNvSpPr txBox="1">
            <a:spLocks noGrp="1"/>
          </p:cNvSpPr>
          <p:nvPr>
            <p:ph type="sldNum" idx="12"/>
          </p:nvPr>
        </p:nvSpPr>
        <p:spPr>
          <a:xfrm>
            <a:off x="9012770" y="6421413"/>
            <a:ext cx="27432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260" name="Google Shape;260;p14"/>
          <p:cNvSpPr txBox="1"/>
          <p:nvPr/>
        </p:nvSpPr>
        <p:spPr>
          <a:xfrm>
            <a:off x="2053222" y="1781069"/>
            <a:ext cx="48663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187BC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Water only 2 days per week</a:t>
            </a:r>
            <a:endParaRPr sz="1800" b="1" i="0" u="none" strike="noStrike" cap="none">
              <a:solidFill>
                <a:srgbClr val="187BC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1" name="Google Shape;261;p14"/>
          <p:cNvSpPr txBox="1"/>
          <p:nvPr/>
        </p:nvSpPr>
        <p:spPr>
          <a:xfrm>
            <a:off x="2053222" y="3383696"/>
            <a:ext cx="3149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187BC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Water </a:t>
            </a:r>
            <a:r>
              <a:rPr lang="en-US" sz="1800" b="1" i="0" u="none" strike="noStrike" cap="none">
                <a:solidFill>
                  <a:srgbClr val="187BC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 more than 15 minutes</a:t>
            </a:r>
            <a:r>
              <a:rPr lang="en-US" sz="1800" b="0" i="0" u="none" strike="noStrike" cap="none">
                <a:solidFill>
                  <a:srgbClr val="187BC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per day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14"/>
          <p:cNvSpPr txBox="1"/>
          <p:nvPr/>
        </p:nvSpPr>
        <p:spPr>
          <a:xfrm>
            <a:off x="2065353" y="4709324"/>
            <a:ext cx="322799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187BC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Wash cars at a commercial car </a:t>
            </a:r>
            <a:r>
              <a:rPr lang="en-US" sz="1800" b="1" i="0" u="none" strike="noStrike" cap="none">
                <a:solidFill>
                  <a:srgbClr val="187BC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washing facility that recycles water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14"/>
          <p:cNvSpPr txBox="1"/>
          <p:nvPr/>
        </p:nvSpPr>
        <p:spPr>
          <a:xfrm>
            <a:off x="8316001" y="1751305"/>
            <a:ext cx="343996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187BC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Limit filling</a:t>
            </a:r>
            <a:r>
              <a:rPr lang="en-US" sz="1800" b="0" i="0" u="none" strike="noStrike" cap="none">
                <a:solidFill>
                  <a:srgbClr val="187BC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of decorative fountains and ornamental lakes/ponds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14"/>
          <p:cNvSpPr txBox="1"/>
          <p:nvPr/>
        </p:nvSpPr>
        <p:spPr>
          <a:xfrm>
            <a:off x="8316001" y="3308815"/>
            <a:ext cx="2979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187BC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Water in the </a:t>
            </a:r>
            <a:r>
              <a:rPr lang="en-US" sz="1800" b="1" i="0" u="none" strike="noStrike" cap="none">
                <a:solidFill>
                  <a:srgbClr val="187BC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very early morning or late evening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5"/>
          <p:cNvSpPr txBox="1">
            <a:spLocks noGrp="1"/>
          </p:cNvSpPr>
          <p:nvPr>
            <p:ph type="title"/>
          </p:nvPr>
        </p:nvSpPr>
        <p:spPr>
          <a:xfrm>
            <a:off x="374483" y="-1"/>
            <a:ext cx="11817519" cy="1158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leway"/>
              <a:buNone/>
            </a:pPr>
            <a:r>
              <a:rPr lang="en-US"/>
              <a:t>Top Questions </a:t>
            </a:r>
            <a:endParaRPr/>
          </a:p>
        </p:txBody>
      </p:sp>
      <p:sp>
        <p:nvSpPr>
          <p:cNvPr id="271" name="Google Shape;271;p15"/>
          <p:cNvSpPr/>
          <p:nvPr/>
        </p:nvSpPr>
        <p:spPr>
          <a:xfrm>
            <a:off x="-416460" y="898314"/>
            <a:ext cx="4583108" cy="45719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16ABE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15"/>
          <p:cNvSpPr txBox="1">
            <a:spLocks noGrp="1"/>
          </p:cNvSpPr>
          <p:nvPr>
            <p:ph type="sldNum" idx="12"/>
          </p:nvPr>
        </p:nvSpPr>
        <p:spPr>
          <a:xfrm>
            <a:off x="9012770" y="6421413"/>
            <a:ext cx="27432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273" name="Google Shape;273;p15"/>
          <p:cNvSpPr txBox="1"/>
          <p:nvPr/>
        </p:nvSpPr>
        <p:spPr>
          <a:xfrm>
            <a:off x="1217425" y="1370307"/>
            <a:ext cx="84636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if my </a:t>
            </a:r>
            <a:r>
              <a:rPr lang="en-US" sz="19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allocation needs adjustment </a:t>
            </a:r>
            <a:r>
              <a:rPr lang="en-US" sz="1900" b="0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because </a:t>
            </a:r>
            <a:r>
              <a:rPr lang="en-US" sz="19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my situation has changed since 2019?</a:t>
            </a:r>
            <a:endParaRPr sz="1900" b="1" i="0" u="none" strike="noStrike" cap="none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4" name="Google Shape;274;p15"/>
          <p:cNvSpPr txBox="1"/>
          <p:nvPr/>
        </p:nvSpPr>
        <p:spPr>
          <a:xfrm>
            <a:off x="1217425" y="2694789"/>
            <a:ext cx="85578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Does all the </a:t>
            </a:r>
            <a:r>
              <a:rPr lang="en-US" sz="19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recent heavy rain mean the drought is over</a:t>
            </a:r>
            <a:r>
              <a:rPr lang="en-US" sz="1900" b="0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 </a:t>
            </a:r>
            <a:endParaRPr sz="1900" b="0" i="0" u="none" strike="noStrike" cap="none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5" name="Google Shape;275;p15"/>
          <p:cNvSpPr txBox="1"/>
          <p:nvPr/>
        </p:nvSpPr>
        <p:spPr>
          <a:xfrm>
            <a:off x="1217425" y="3259148"/>
            <a:ext cx="80241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Why is building continuing </a:t>
            </a:r>
            <a:r>
              <a:rPr lang="en-US" sz="1900" b="0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the area during a drought?</a:t>
            </a:r>
            <a:endParaRPr sz="1900" b="0" i="0" u="none" strike="noStrike" cap="none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6" name="Google Shape;276;p15"/>
          <p:cNvSpPr txBox="1"/>
          <p:nvPr/>
        </p:nvSpPr>
        <p:spPr>
          <a:xfrm>
            <a:off x="1217425" y="4965771"/>
            <a:ext cx="80241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about </a:t>
            </a:r>
            <a:r>
              <a:rPr lang="en-US" sz="19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desalination? Recycled water? </a:t>
            </a:r>
            <a:endParaRPr sz="1900" b="1" i="0" u="none" strike="noStrike" cap="none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7" name="Google Shape;277;p15"/>
          <p:cNvSpPr txBox="1"/>
          <p:nvPr/>
        </p:nvSpPr>
        <p:spPr>
          <a:xfrm>
            <a:off x="1217425" y="4398040"/>
            <a:ext cx="77196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Why are we paying </a:t>
            </a:r>
            <a:r>
              <a:rPr lang="en-US" sz="1900" b="0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more and more for less and less water? </a:t>
            </a:r>
            <a:endParaRPr sz="14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15"/>
          <p:cNvSpPr txBox="1"/>
          <p:nvPr/>
        </p:nvSpPr>
        <p:spPr>
          <a:xfrm>
            <a:off x="1217425" y="3828597"/>
            <a:ext cx="91338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Why are you using 2019 </a:t>
            </a:r>
            <a:r>
              <a:rPr lang="en-US" sz="1900" b="0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the base year for water reductions?</a:t>
            </a:r>
            <a:endParaRPr sz="1900" b="0" i="0" u="none" strike="noStrike" cap="none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9" name="Google Shape;279;p15"/>
          <p:cNvSpPr txBox="1"/>
          <p:nvPr/>
        </p:nvSpPr>
        <p:spPr>
          <a:xfrm>
            <a:off x="1217425" y="2131379"/>
            <a:ext cx="101316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have a medical condition </a:t>
            </a:r>
            <a:r>
              <a:rPr lang="en-US" sz="1900" b="0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that requires water. What about my allocation?</a:t>
            </a:r>
            <a:endParaRPr sz="1900" b="0" i="0" u="none" strike="noStrike" cap="none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0" name="Google Shape;280;p15"/>
          <p:cNvSpPr txBox="1"/>
          <p:nvPr/>
        </p:nvSpPr>
        <p:spPr>
          <a:xfrm>
            <a:off x="1217425" y="5518965"/>
            <a:ext cx="92682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about </a:t>
            </a:r>
            <a:r>
              <a:rPr lang="en-US" sz="1900" b="1" i="0" u="none" strike="noStrike" cap="non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Smart Meters? </a:t>
            </a:r>
            <a:endParaRPr sz="1900" b="1" i="0" u="none" strike="noStrike" cap="none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1" name="Google Shape;281;p15"/>
          <p:cNvSpPr/>
          <p:nvPr/>
        </p:nvSpPr>
        <p:spPr>
          <a:xfrm>
            <a:off x="726550" y="1561225"/>
            <a:ext cx="414600" cy="41460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rgbClr val="16ABE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1" i="0" u="none" strike="noStrike" cap="none">
                <a:solidFill>
                  <a:srgbClr val="16ABE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sz="1900" b="1" i="0" u="none" strike="noStrike" cap="none">
              <a:solidFill>
                <a:srgbClr val="16ABE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2" name="Google Shape;282;p15"/>
          <p:cNvSpPr/>
          <p:nvPr/>
        </p:nvSpPr>
        <p:spPr>
          <a:xfrm>
            <a:off x="726550" y="2131382"/>
            <a:ext cx="414600" cy="41460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rgbClr val="16ABE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1" i="0" u="none" strike="noStrike" cap="none">
                <a:solidFill>
                  <a:srgbClr val="16ABE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sz="1900" b="1" i="0" u="none" strike="noStrike" cap="none">
              <a:solidFill>
                <a:srgbClr val="16ABE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3" name="Google Shape;283;p15"/>
          <p:cNvSpPr/>
          <p:nvPr/>
        </p:nvSpPr>
        <p:spPr>
          <a:xfrm>
            <a:off x="726550" y="2701539"/>
            <a:ext cx="414600" cy="41460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rgbClr val="16ABE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1" i="0" u="none" strike="noStrike" cap="none">
                <a:solidFill>
                  <a:srgbClr val="16ABE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sz="1900" b="1" i="0" u="none" strike="noStrike" cap="none">
              <a:solidFill>
                <a:srgbClr val="16ABE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4" name="Google Shape;284;p15"/>
          <p:cNvSpPr/>
          <p:nvPr/>
        </p:nvSpPr>
        <p:spPr>
          <a:xfrm>
            <a:off x="726550" y="3271696"/>
            <a:ext cx="414600" cy="41460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rgbClr val="16ABE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1" i="0" u="none" strike="noStrike" cap="none">
                <a:solidFill>
                  <a:srgbClr val="16ABE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 sz="1900" b="1" i="0" u="none" strike="noStrike" cap="none">
              <a:solidFill>
                <a:srgbClr val="16ABE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5" name="Google Shape;285;p15"/>
          <p:cNvSpPr/>
          <p:nvPr/>
        </p:nvSpPr>
        <p:spPr>
          <a:xfrm>
            <a:off x="726550" y="3841854"/>
            <a:ext cx="414600" cy="41460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rgbClr val="16ABE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1" i="0" u="none" strike="noStrike" cap="none">
                <a:solidFill>
                  <a:srgbClr val="16ABE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sz="1900" b="1" i="0" u="none" strike="noStrike" cap="none">
              <a:solidFill>
                <a:srgbClr val="16ABE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6" name="Google Shape;286;p15"/>
          <p:cNvSpPr/>
          <p:nvPr/>
        </p:nvSpPr>
        <p:spPr>
          <a:xfrm>
            <a:off x="726550" y="4412011"/>
            <a:ext cx="414600" cy="41460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rgbClr val="16ABE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1" i="0" u="none" strike="noStrike" cap="none">
                <a:solidFill>
                  <a:srgbClr val="16ABE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</a:t>
            </a:r>
            <a:endParaRPr sz="1900" b="1" i="0" u="none" strike="noStrike" cap="none">
              <a:solidFill>
                <a:srgbClr val="16ABE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7" name="Google Shape;287;p15"/>
          <p:cNvSpPr/>
          <p:nvPr/>
        </p:nvSpPr>
        <p:spPr>
          <a:xfrm>
            <a:off x="726550" y="4982168"/>
            <a:ext cx="414600" cy="41460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rgbClr val="16ABE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1" i="0" u="none" strike="noStrike" cap="none">
                <a:solidFill>
                  <a:srgbClr val="16ABE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7</a:t>
            </a:r>
            <a:endParaRPr sz="1900" b="1" i="0" u="none" strike="noStrike" cap="none">
              <a:solidFill>
                <a:srgbClr val="16ABE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8" name="Google Shape;288;p15"/>
          <p:cNvSpPr/>
          <p:nvPr/>
        </p:nvSpPr>
        <p:spPr>
          <a:xfrm>
            <a:off x="726550" y="5552325"/>
            <a:ext cx="414600" cy="41460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rgbClr val="16ABE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1" i="0" u="none" strike="noStrike" cap="none">
                <a:solidFill>
                  <a:srgbClr val="16ABE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8</a:t>
            </a:r>
            <a:endParaRPr sz="1900" b="1" i="0" u="none" strike="noStrike" cap="none">
              <a:solidFill>
                <a:srgbClr val="16ABE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9111" y="-830580"/>
            <a:ext cx="5371070" cy="729915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28"/>
          <p:cNvSpPr txBox="1"/>
          <p:nvPr/>
        </p:nvSpPr>
        <p:spPr>
          <a:xfrm>
            <a:off x="354204" y="1897293"/>
            <a:ext cx="5371200" cy="3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187BC6"/>
                </a:solidFill>
                <a:latin typeface="Raleway"/>
                <a:ea typeface="Raleway"/>
                <a:cs typeface="Raleway"/>
                <a:sym typeface="Raleway"/>
              </a:rPr>
              <a:t>More drought information can be found at: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sng" strike="noStrike" cap="none">
              <a:solidFill>
                <a:srgbClr val="187BC6"/>
              </a:solidFill>
              <a:latin typeface="Raleway"/>
              <a:ea typeface="Raleway"/>
              <a:cs typeface="Raleway"/>
              <a:sym typeface="Raleway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1900" b="0" i="0" u="sng" strike="noStrike" cap="none">
                <a:solidFill>
                  <a:srgbClr val="187BC6"/>
                </a:solid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www.sjwater.com/drought</a:t>
            </a:r>
            <a:endParaRPr sz="1900" b="0" i="0" u="none" strike="noStrike" cap="none">
              <a:solidFill>
                <a:srgbClr val="187BC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1900" b="0" i="0" u="sng" strike="noStrike" cap="none">
                <a:solidFill>
                  <a:srgbClr val="187BC6"/>
                </a:solidFill>
                <a:latin typeface="Raleway"/>
                <a:ea typeface="Raleway"/>
                <a:cs typeface="Raleway"/>
                <a:sym typeface="Raleway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www.beheard.valleywater.org</a:t>
            </a:r>
            <a:endParaRPr sz="1900" b="0" i="0" u="none" strike="noStrike" cap="none">
              <a:solidFill>
                <a:srgbClr val="187BC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900" b="0" i="0" u="none" strike="noStrike" cap="none">
              <a:solidFill>
                <a:srgbClr val="187BC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1900" b="0" i="0" u="sng" strike="noStrike" cap="none">
                <a:solidFill>
                  <a:srgbClr val="187BC6"/>
                </a:solidFill>
                <a:latin typeface="Raleway"/>
                <a:ea typeface="Raleway"/>
                <a:cs typeface="Raleway"/>
                <a:sym typeface="Raleway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www.sjwater.com/CATCH</a:t>
            </a:r>
            <a:endParaRPr sz="1900" b="0" i="0" u="none" strike="noStrike" cap="none">
              <a:solidFill>
                <a:srgbClr val="187BC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187BC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28"/>
          <p:cNvSpPr txBox="1"/>
          <p:nvPr/>
        </p:nvSpPr>
        <p:spPr>
          <a:xfrm>
            <a:off x="354204" y="190428"/>
            <a:ext cx="304178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Questions?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28"/>
          <p:cNvSpPr/>
          <p:nvPr/>
        </p:nvSpPr>
        <p:spPr>
          <a:xfrm>
            <a:off x="-416460" y="898314"/>
            <a:ext cx="4583108" cy="45719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16ABE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7" name="Google Shape;297;p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43026" y="1866277"/>
            <a:ext cx="6706709" cy="3772523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28"/>
          <p:cNvSpPr txBox="1">
            <a:spLocks noGrp="1"/>
          </p:cNvSpPr>
          <p:nvPr>
            <p:ph type="sldNum" idx="12"/>
          </p:nvPr>
        </p:nvSpPr>
        <p:spPr>
          <a:xfrm>
            <a:off x="9012770" y="6421413"/>
            <a:ext cx="27432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9"/>
          <p:cNvSpPr txBox="1">
            <a:spLocks noGrp="1"/>
          </p:cNvSpPr>
          <p:nvPr>
            <p:ph type="sldNum" idx="12"/>
          </p:nvPr>
        </p:nvSpPr>
        <p:spPr>
          <a:xfrm>
            <a:off x="9012770" y="6421413"/>
            <a:ext cx="27432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304" name="Google Shape;304;p29"/>
          <p:cNvSpPr/>
          <p:nvPr/>
        </p:nvSpPr>
        <p:spPr>
          <a:xfrm>
            <a:off x="7884805" y="5544273"/>
            <a:ext cx="4307195" cy="60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Source: City of San José – Jan. 2021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b="0" i="0" u="none" strike="noStrike" cap="none" baseline="300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 baseline="30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Represents monthly bill for customer in North San José/Alviso service area.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 baseline="30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Represents monthly bill for customer in North Evergreen/Edenvale-Zone 1 area.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29"/>
          <p:cNvSpPr txBox="1"/>
          <p:nvPr/>
        </p:nvSpPr>
        <p:spPr>
          <a:xfrm>
            <a:off x="354203" y="190429"/>
            <a:ext cx="557607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Rate Comparison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29"/>
          <p:cNvSpPr/>
          <p:nvPr/>
        </p:nvSpPr>
        <p:spPr>
          <a:xfrm>
            <a:off x="-416460" y="898314"/>
            <a:ext cx="4583108" cy="45719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16ABE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7" name="Google Shape;307;p29"/>
          <p:cNvPicPr preferRelativeResize="0"/>
          <p:nvPr/>
        </p:nvPicPr>
        <p:blipFill rotWithShape="1">
          <a:blip r:embed="rId3">
            <a:alphaModFix/>
          </a:blip>
          <a:srcRect t="9" b="8"/>
          <a:stretch/>
        </p:blipFill>
        <p:spPr>
          <a:xfrm>
            <a:off x="776795" y="1371600"/>
            <a:ext cx="10058399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"/>
          <p:cNvSpPr txBox="1">
            <a:spLocks noGrp="1"/>
          </p:cNvSpPr>
          <p:nvPr>
            <p:ph type="title"/>
          </p:nvPr>
        </p:nvSpPr>
        <p:spPr>
          <a:xfrm>
            <a:off x="374483" y="-1"/>
            <a:ext cx="11817519" cy="1158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86" name="Google Shape;86;p2"/>
          <p:cNvSpPr txBox="1">
            <a:spLocks noGrp="1"/>
          </p:cNvSpPr>
          <p:nvPr>
            <p:ph type="body" idx="1"/>
          </p:nvPr>
        </p:nvSpPr>
        <p:spPr>
          <a:xfrm>
            <a:off x="374484" y="1711537"/>
            <a:ext cx="6097337" cy="42481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4064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187BC6"/>
              </a:buClr>
              <a:buSzPts val="2800"/>
              <a:buChar char="•"/>
            </a:pPr>
            <a:r>
              <a:rPr lang="en-US" sz="2800">
                <a:solidFill>
                  <a:srgbClr val="187BC6"/>
                </a:solidFill>
              </a:rPr>
              <a:t>Water Supply Status</a:t>
            </a:r>
            <a:endParaRPr/>
          </a:p>
          <a:p>
            <a:pPr marL="4572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87BC6"/>
              </a:buClr>
              <a:buSzPts val="2800"/>
              <a:buChar char="•"/>
            </a:pPr>
            <a:r>
              <a:rPr lang="en-US" sz="2800">
                <a:solidFill>
                  <a:srgbClr val="187BC6"/>
                </a:solidFill>
              </a:rPr>
              <a:t>Conservation Plan</a:t>
            </a:r>
            <a:endParaRPr/>
          </a:p>
          <a:p>
            <a:pPr marL="914400" lvl="1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87BC6"/>
              </a:buClr>
              <a:buSzPts val="1900"/>
              <a:buFont typeface="Century Gothic"/>
              <a:buChar char="–"/>
            </a:pPr>
            <a:r>
              <a:rPr lang="en-US" sz="1900">
                <a:solidFill>
                  <a:srgbClr val="187BC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CPUC Approval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87BC6"/>
              </a:buClr>
              <a:buSzPts val="1900"/>
              <a:buFont typeface="Century Gothic"/>
              <a:buChar char="–"/>
            </a:pPr>
            <a:r>
              <a:rPr lang="en-US" sz="1900">
                <a:solidFill>
                  <a:srgbClr val="187BC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87BC6"/>
              </a:buClr>
              <a:buSzPts val="1900"/>
              <a:buFont typeface="Century Gothic"/>
              <a:buChar char="–"/>
            </a:pPr>
            <a:r>
              <a:rPr lang="en-US" sz="1900">
                <a:solidFill>
                  <a:srgbClr val="187BC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Drought Surcharges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87BC6"/>
              </a:buClr>
              <a:buSzPts val="1900"/>
              <a:buFont typeface="Century Gothic"/>
              <a:buChar char="–"/>
            </a:pPr>
            <a:r>
              <a:rPr lang="en-US" sz="1900">
                <a:solidFill>
                  <a:srgbClr val="187BC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Allocations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87BC6"/>
              </a:buClr>
              <a:buSzPts val="1900"/>
              <a:buFont typeface="Century Gothic"/>
              <a:buChar char="–"/>
            </a:pPr>
            <a:r>
              <a:rPr lang="en-US" sz="1900">
                <a:solidFill>
                  <a:srgbClr val="187BC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Appeals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87BC6"/>
              </a:buClr>
              <a:buSzPts val="1900"/>
              <a:buFont typeface="Century Gothic"/>
              <a:buChar char="–"/>
            </a:pPr>
            <a:r>
              <a:rPr lang="en-US" sz="1900">
                <a:solidFill>
                  <a:srgbClr val="187BC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Questions</a:t>
            </a:r>
            <a:endParaRPr sz="1900">
              <a:solidFill>
                <a:srgbClr val="187BC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lvl="0" indent="-2540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</a:pPr>
            <a:endParaRPr sz="2800">
              <a:solidFill>
                <a:srgbClr val="187BC6"/>
              </a:solidFill>
            </a:endParaRPr>
          </a:p>
          <a:p>
            <a:pPr marL="342900" lvl="0" indent="-2540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</a:pPr>
            <a:endParaRPr sz="2800">
              <a:solidFill>
                <a:srgbClr val="187BC6"/>
              </a:solidFill>
            </a:endParaRPr>
          </a:p>
          <a:p>
            <a:pPr marL="342900" lvl="0" indent="-2540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</a:pPr>
            <a:endParaRPr sz="2800">
              <a:solidFill>
                <a:srgbClr val="187BC6"/>
              </a:solidFill>
            </a:endParaRPr>
          </a:p>
          <a:p>
            <a:pPr marL="342900" lvl="0" indent="-2540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</a:pPr>
            <a:endParaRPr sz="2800">
              <a:solidFill>
                <a:srgbClr val="187BC6"/>
              </a:solidFill>
            </a:endParaRPr>
          </a:p>
          <a:p>
            <a:pPr marL="342900" lvl="0" indent="-2540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</a:pPr>
            <a:endParaRPr sz="2800">
              <a:solidFill>
                <a:srgbClr val="187BC6"/>
              </a:solidFill>
            </a:endParaRPr>
          </a:p>
        </p:txBody>
      </p:sp>
      <p:sp>
        <p:nvSpPr>
          <p:cNvPr id="87" name="Google Shape;87;p2"/>
          <p:cNvSpPr/>
          <p:nvPr/>
        </p:nvSpPr>
        <p:spPr>
          <a:xfrm>
            <a:off x="-416460" y="898314"/>
            <a:ext cx="4583108" cy="45719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16ABE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2"/>
          <p:cNvSpPr txBox="1">
            <a:spLocks noGrp="1"/>
          </p:cNvSpPr>
          <p:nvPr>
            <p:ph type="sldNum" idx="12"/>
          </p:nvPr>
        </p:nvSpPr>
        <p:spPr>
          <a:xfrm>
            <a:off x="9012770" y="6421413"/>
            <a:ext cx="27432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pic>
        <p:nvPicPr>
          <p:cNvPr id="89" name="Google Shape;89;p2" descr="A picture containing text, mountain, outdoor, natur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86475" y="1622424"/>
            <a:ext cx="5292359" cy="42601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"/>
          <p:cNvSpPr txBox="1">
            <a:spLocks noGrp="1"/>
          </p:cNvSpPr>
          <p:nvPr>
            <p:ph type="ctrTitle"/>
          </p:nvPr>
        </p:nvSpPr>
        <p:spPr>
          <a:xfrm>
            <a:off x="334403" y="358524"/>
            <a:ext cx="10829128" cy="491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-US" sz="3200">
                <a:solidFill>
                  <a:schemeClr val="lt1"/>
                </a:solidFill>
              </a:rPr>
              <a:t>Customer Breakdown by Type</a:t>
            </a:r>
            <a:endParaRPr/>
          </a:p>
        </p:txBody>
      </p:sp>
      <p:sp>
        <p:nvSpPr>
          <p:cNvPr id="96" name="Google Shape;96;p3"/>
          <p:cNvSpPr/>
          <p:nvPr/>
        </p:nvSpPr>
        <p:spPr>
          <a:xfrm>
            <a:off x="-416460" y="898314"/>
            <a:ext cx="4583108" cy="45719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16ABE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97" name="Google Shape;97;p3"/>
          <p:cNvGraphicFramePr/>
          <p:nvPr/>
        </p:nvGraphicFramePr>
        <p:xfrm>
          <a:off x="2291759" y="1430448"/>
          <a:ext cx="7152700" cy="47360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8" name="Google Shape;98;p3"/>
          <p:cNvSpPr txBox="1"/>
          <p:nvPr/>
        </p:nvSpPr>
        <p:spPr>
          <a:xfrm>
            <a:off x="3537681" y="2018196"/>
            <a:ext cx="969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199,676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3"/>
          <p:cNvSpPr txBox="1"/>
          <p:nvPr/>
        </p:nvSpPr>
        <p:spPr>
          <a:xfrm>
            <a:off x="5504329" y="5305999"/>
            <a:ext cx="797859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22,253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3"/>
          <p:cNvSpPr txBox="1"/>
          <p:nvPr/>
        </p:nvSpPr>
        <p:spPr>
          <a:xfrm>
            <a:off x="7460673" y="5368754"/>
            <a:ext cx="969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285</a:t>
            </a:r>
            <a:endParaRPr sz="1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3"/>
          <p:cNvSpPr txBox="1">
            <a:spLocks noGrp="1"/>
          </p:cNvSpPr>
          <p:nvPr>
            <p:ph type="sldNum" idx="12"/>
          </p:nvPr>
        </p:nvSpPr>
        <p:spPr>
          <a:xfrm>
            <a:off x="9012770" y="6421413"/>
            <a:ext cx="27432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"/>
          <p:cNvSpPr txBox="1">
            <a:spLocks noGrp="1"/>
          </p:cNvSpPr>
          <p:nvPr>
            <p:ph type="title"/>
          </p:nvPr>
        </p:nvSpPr>
        <p:spPr>
          <a:xfrm>
            <a:off x="374483" y="-1"/>
            <a:ext cx="11817519" cy="1158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-US">
                <a:solidFill>
                  <a:schemeClr val="lt1"/>
                </a:solidFill>
              </a:rPr>
              <a:t>San Jose Water – Water Sources</a:t>
            </a:r>
            <a:endParaRPr/>
          </a:p>
        </p:txBody>
      </p:sp>
      <p:pic>
        <p:nvPicPr>
          <p:cNvPr id="107" name="Google Shape;107;p4" descr="Map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3793" t="2687" r="3582" b="7264"/>
          <a:stretch/>
        </p:blipFill>
        <p:spPr>
          <a:xfrm>
            <a:off x="7220859" y="1239877"/>
            <a:ext cx="4465650" cy="5618129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4"/>
          <p:cNvSpPr/>
          <p:nvPr/>
        </p:nvSpPr>
        <p:spPr>
          <a:xfrm>
            <a:off x="-416460" y="898314"/>
            <a:ext cx="4583108" cy="45719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16ABE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09" name="Google Shape;109;p4"/>
          <p:cNvGraphicFramePr/>
          <p:nvPr/>
        </p:nvGraphicFramePr>
        <p:xfrm>
          <a:off x="187492" y="1518321"/>
          <a:ext cx="6242400" cy="4479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0" name="Google Shape;110;p4"/>
          <p:cNvSpPr txBox="1">
            <a:spLocks noGrp="1"/>
          </p:cNvSpPr>
          <p:nvPr>
            <p:ph type="sldNum" idx="12"/>
          </p:nvPr>
        </p:nvSpPr>
        <p:spPr>
          <a:xfrm>
            <a:off x="9012770" y="6421413"/>
            <a:ext cx="27432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"/>
          <p:cNvSpPr txBox="1">
            <a:spLocks noGrp="1"/>
          </p:cNvSpPr>
          <p:nvPr>
            <p:ph type="title"/>
          </p:nvPr>
        </p:nvSpPr>
        <p:spPr>
          <a:xfrm>
            <a:off x="374483" y="-1"/>
            <a:ext cx="11817519" cy="1158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leway"/>
              <a:buNone/>
            </a:pPr>
            <a:r>
              <a:rPr lang="en-US"/>
              <a:t>Water: Who Does What?</a:t>
            </a:r>
            <a:endParaRPr/>
          </a:p>
        </p:txBody>
      </p:sp>
      <p:sp>
        <p:nvSpPr>
          <p:cNvPr id="117" name="Google Shape;117;p5"/>
          <p:cNvSpPr txBox="1">
            <a:spLocks noGrp="1"/>
          </p:cNvSpPr>
          <p:nvPr>
            <p:ph type="sldNum" idx="12"/>
          </p:nvPr>
        </p:nvSpPr>
        <p:spPr>
          <a:xfrm>
            <a:off x="9012770" y="6421413"/>
            <a:ext cx="27432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118" name="Google Shape;118;p5"/>
          <p:cNvSpPr txBox="1">
            <a:spLocks noGrp="1"/>
          </p:cNvSpPr>
          <p:nvPr>
            <p:ph type="body" idx="1"/>
          </p:nvPr>
        </p:nvSpPr>
        <p:spPr>
          <a:xfrm>
            <a:off x="228854" y="1498536"/>
            <a:ext cx="11381400" cy="457289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492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87BC6"/>
              </a:buClr>
              <a:buSzPts val="1900"/>
              <a:buChar char="•"/>
            </a:pPr>
            <a:r>
              <a:rPr lang="en-US" sz="2300" b="1">
                <a:solidFill>
                  <a:srgbClr val="187BC6"/>
                </a:solidFill>
              </a:rPr>
              <a:t>Valley Water: </a:t>
            </a:r>
            <a:r>
              <a:rPr lang="en-US" sz="2300" b="1" i="1">
                <a:solidFill>
                  <a:srgbClr val="187BC6"/>
                </a:solidFill>
              </a:rPr>
              <a:t>Wholesaler</a:t>
            </a:r>
            <a:endParaRPr sz="2300" i="1">
              <a:solidFill>
                <a:srgbClr val="187BC6"/>
              </a:solidFill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Groundwater management agency </a:t>
            </a:r>
            <a:endParaRPr/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10 Reservoirs in Santa Clara County</a:t>
            </a:r>
            <a:endParaRPr/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3 Water Treatment Plants import water from the Sierras</a:t>
            </a:r>
            <a:endParaRPr/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VW sells water to San Jose Water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457200" lvl="0" indent="-3492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187BC6"/>
              </a:buClr>
              <a:buSzPts val="1900"/>
              <a:buChar char="•"/>
            </a:pPr>
            <a:r>
              <a:rPr lang="en-US" sz="2300" b="1">
                <a:solidFill>
                  <a:srgbClr val="187BC6"/>
                </a:solidFill>
              </a:rPr>
              <a:t>San Jose Water: </a:t>
            </a:r>
            <a:r>
              <a:rPr lang="en-US" sz="2300" b="1" i="1">
                <a:solidFill>
                  <a:srgbClr val="187BC6"/>
                </a:solidFill>
              </a:rPr>
              <a:t>Retailer</a:t>
            </a:r>
            <a:endParaRPr sz="2300" i="1">
              <a:solidFill>
                <a:srgbClr val="187BC6"/>
              </a:solidFill>
            </a:endParaRPr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Treats water</a:t>
            </a:r>
            <a:endParaRPr/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Delivers it to your home</a:t>
            </a:r>
            <a:endParaRPr/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Provides customer service, ensures water quality, responds to emergencies</a:t>
            </a:r>
            <a:endParaRPr/>
          </a:p>
          <a:p>
            <a:pPr marL="91440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Char char="–"/>
            </a:pPr>
            <a:r>
              <a:rPr lang="en-US" sz="2000">
                <a:latin typeface="Century Gothic"/>
                <a:ea typeface="Century Gothic"/>
                <a:cs typeface="Century Gothic"/>
                <a:sym typeface="Century Gothic"/>
              </a:rPr>
              <a:t>Invests in and maintains water infrastructure (2,400 miles of main, 94 tanks)</a:t>
            </a:r>
            <a:endParaRPr/>
          </a:p>
        </p:txBody>
      </p:sp>
      <p:pic>
        <p:nvPicPr>
          <p:cNvPr id="119" name="Google Shape;119;p5" descr="Hom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95682" y="1690753"/>
            <a:ext cx="2603361" cy="751599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5"/>
          <p:cNvSpPr/>
          <p:nvPr/>
        </p:nvSpPr>
        <p:spPr>
          <a:xfrm>
            <a:off x="-416460" y="898314"/>
            <a:ext cx="4583108" cy="45719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16ABE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121;p5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61575" y="3833232"/>
            <a:ext cx="3248679" cy="441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1767" y="2128545"/>
            <a:ext cx="6557969" cy="4086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5325" y="1296624"/>
            <a:ext cx="4487362" cy="485212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6"/>
          <p:cNvSpPr txBox="1">
            <a:spLocks noGrp="1"/>
          </p:cNvSpPr>
          <p:nvPr>
            <p:ph type="title"/>
          </p:nvPr>
        </p:nvSpPr>
        <p:spPr>
          <a:xfrm>
            <a:off x="374483" y="-1"/>
            <a:ext cx="11817519" cy="1158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leway"/>
              <a:buNone/>
            </a:pPr>
            <a:r>
              <a:rPr lang="en-US"/>
              <a:t>Current Reservoir Conditions &amp; Drought Monitor</a:t>
            </a:r>
            <a:endParaRPr/>
          </a:p>
        </p:txBody>
      </p:sp>
      <p:sp>
        <p:nvSpPr>
          <p:cNvPr id="129" name="Google Shape;129;p6"/>
          <p:cNvSpPr txBox="1"/>
          <p:nvPr/>
        </p:nvSpPr>
        <p:spPr>
          <a:xfrm>
            <a:off x="3346871" y="6453574"/>
            <a:ext cx="423211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http://cdec.water.ca.gov/cgi-progs/products/rescond.pdf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6"/>
          <p:cNvSpPr/>
          <p:nvPr/>
        </p:nvSpPr>
        <p:spPr>
          <a:xfrm>
            <a:off x="-416460" y="898314"/>
            <a:ext cx="4583108" cy="45719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16ABE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6"/>
          <p:cNvSpPr txBox="1"/>
          <p:nvPr/>
        </p:nvSpPr>
        <p:spPr>
          <a:xfrm>
            <a:off x="315329" y="1296631"/>
            <a:ext cx="2609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Current Conditions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6"/>
          <p:cNvSpPr txBox="1"/>
          <p:nvPr/>
        </p:nvSpPr>
        <p:spPr>
          <a:xfrm>
            <a:off x="5882174" y="1284386"/>
            <a:ext cx="260985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Drought Monitor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3" name="Google Shape;133;p6"/>
          <p:cNvCxnSpPr/>
          <p:nvPr/>
        </p:nvCxnSpPr>
        <p:spPr>
          <a:xfrm>
            <a:off x="5571785" y="1592163"/>
            <a:ext cx="0" cy="4427637"/>
          </a:xfrm>
          <a:prstGeom prst="straightConnector1">
            <a:avLst/>
          </a:prstGeom>
          <a:noFill/>
          <a:ln w="9525" cap="flat" cmpd="sng">
            <a:solidFill>
              <a:srgbClr val="16ABE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4" name="Google Shape;134;p6"/>
          <p:cNvSpPr txBox="1">
            <a:spLocks noGrp="1"/>
          </p:cNvSpPr>
          <p:nvPr>
            <p:ph type="sldNum" idx="12"/>
          </p:nvPr>
        </p:nvSpPr>
        <p:spPr>
          <a:xfrm>
            <a:off x="9012770" y="6421413"/>
            <a:ext cx="27432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135" name="Google Shape;135;p6"/>
          <p:cNvSpPr/>
          <p:nvPr/>
        </p:nvSpPr>
        <p:spPr>
          <a:xfrm>
            <a:off x="9221551" y="4429607"/>
            <a:ext cx="2716800" cy="178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6"/>
          <p:cNvSpPr/>
          <p:nvPr/>
        </p:nvSpPr>
        <p:spPr>
          <a:xfrm>
            <a:off x="3575675" y="1296625"/>
            <a:ext cx="1262100" cy="1669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6"/>
          <p:cNvSpPr txBox="1"/>
          <p:nvPr/>
        </p:nvSpPr>
        <p:spPr>
          <a:xfrm>
            <a:off x="3271700" y="1774550"/>
            <a:ext cx="2172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595959"/>
                </a:solidFill>
              </a:rPr>
              <a:t>Midnight: October 27, 2021</a:t>
            </a:r>
            <a:endParaRPr sz="1100" b="1">
              <a:solidFill>
                <a:srgbClr val="595959"/>
              </a:solidFill>
            </a:endParaRPr>
          </a:p>
        </p:txBody>
      </p:sp>
      <p:pic>
        <p:nvPicPr>
          <p:cNvPr id="138" name="Google Shape;138;p6"/>
          <p:cNvPicPr preferRelativeResize="0"/>
          <p:nvPr/>
        </p:nvPicPr>
        <p:blipFill rotWithShape="1">
          <a:blip r:embed="rId4">
            <a:alphaModFix/>
          </a:blip>
          <a:srcRect l="71875" b="68653"/>
          <a:stretch/>
        </p:blipFill>
        <p:spPr>
          <a:xfrm>
            <a:off x="3726834" y="2068399"/>
            <a:ext cx="1262050" cy="152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7"/>
          <p:cNvSpPr txBox="1">
            <a:spLocks noGrp="1"/>
          </p:cNvSpPr>
          <p:nvPr>
            <p:ph type="sldNum" idx="12"/>
          </p:nvPr>
        </p:nvSpPr>
        <p:spPr>
          <a:xfrm>
            <a:off x="9012770" y="6421413"/>
            <a:ext cx="27432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144" name="Google Shape;144;p27"/>
          <p:cNvSpPr txBox="1">
            <a:spLocks noGrp="1"/>
          </p:cNvSpPr>
          <p:nvPr>
            <p:ph type="title"/>
          </p:nvPr>
        </p:nvSpPr>
        <p:spPr>
          <a:xfrm>
            <a:off x="374483" y="-1"/>
            <a:ext cx="11817519" cy="1158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leway"/>
              <a:buNone/>
            </a:pPr>
            <a:r>
              <a:rPr lang="en-US"/>
              <a:t>San Luis Reservoir Status</a:t>
            </a:r>
            <a:endParaRPr/>
          </a:p>
        </p:txBody>
      </p:sp>
      <p:sp>
        <p:nvSpPr>
          <p:cNvPr id="145" name="Google Shape;145;p27"/>
          <p:cNvSpPr/>
          <p:nvPr/>
        </p:nvSpPr>
        <p:spPr>
          <a:xfrm>
            <a:off x="-416460" y="898314"/>
            <a:ext cx="4583108" cy="45719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16ABE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" name="Google Shape;146;p27" descr="Chart, line ch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18770"/>
          <a:stretch/>
        </p:blipFill>
        <p:spPr>
          <a:xfrm>
            <a:off x="226124" y="1321505"/>
            <a:ext cx="5568173" cy="4936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04175" y="1529075"/>
            <a:ext cx="5568177" cy="4176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"/>
          <p:cNvSpPr txBox="1">
            <a:spLocks noGrp="1"/>
          </p:cNvSpPr>
          <p:nvPr>
            <p:ph type="title"/>
          </p:nvPr>
        </p:nvSpPr>
        <p:spPr>
          <a:xfrm>
            <a:off x="374483" y="-1"/>
            <a:ext cx="11817519" cy="1158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leway"/>
              <a:buNone/>
            </a:pPr>
            <a:r>
              <a:rPr lang="en-US"/>
              <a:t>2021 Drought Update</a:t>
            </a:r>
            <a:endParaRPr/>
          </a:p>
        </p:txBody>
      </p:sp>
      <p:sp>
        <p:nvSpPr>
          <p:cNvPr id="153" name="Google Shape;153;p7"/>
          <p:cNvSpPr txBox="1">
            <a:spLocks noGrp="1"/>
          </p:cNvSpPr>
          <p:nvPr>
            <p:ph type="body" idx="1"/>
          </p:nvPr>
        </p:nvSpPr>
        <p:spPr>
          <a:xfrm>
            <a:off x="374483" y="1715245"/>
            <a:ext cx="6382800" cy="444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609584" lvl="0" indent="-46142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2000" b="1">
                <a:solidFill>
                  <a:srgbClr val="187BC6"/>
                </a:solidFill>
              </a:rPr>
              <a:t>June 9</a:t>
            </a:r>
            <a:r>
              <a:rPr lang="en-US" sz="2000" b="1" baseline="30000">
                <a:solidFill>
                  <a:srgbClr val="187BC6"/>
                </a:solidFill>
              </a:rPr>
              <a:t>th</a:t>
            </a:r>
            <a:r>
              <a:rPr lang="en-US" sz="2000" b="1">
                <a:solidFill>
                  <a:srgbClr val="187BC6"/>
                </a:solidFill>
              </a:rPr>
              <a:t> : </a:t>
            </a:r>
            <a:r>
              <a:rPr lang="en-US" sz="2000"/>
              <a:t>Valley Water calls for 15% conservation cutbacks from 2019 levels</a:t>
            </a:r>
            <a:endParaRPr/>
          </a:p>
          <a:p>
            <a:pPr marL="609584" lvl="0" indent="-46142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000" b="1">
                <a:solidFill>
                  <a:srgbClr val="187BC6"/>
                </a:solidFill>
              </a:rPr>
              <a:t>July 8</a:t>
            </a:r>
            <a:r>
              <a:rPr lang="en-US" sz="2000" b="1" baseline="30000">
                <a:solidFill>
                  <a:srgbClr val="187BC6"/>
                </a:solidFill>
              </a:rPr>
              <a:t>th</a:t>
            </a:r>
            <a:r>
              <a:rPr lang="en-US" sz="2000" b="1">
                <a:solidFill>
                  <a:srgbClr val="187BC6"/>
                </a:solidFill>
              </a:rPr>
              <a:t> :</a:t>
            </a:r>
            <a:r>
              <a:rPr lang="en-US" sz="2000" b="1">
                <a:solidFill>
                  <a:srgbClr val="1D4F91"/>
                </a:solidFill>
              </a:rPr>
              <a:t> </a:t>
            </a:r>
            <a:r>
              <a:rPr lang="en-US" sz="2000"/>
              <a:t>Governor Newsom calls for statewide conservation efforts</a:t>
            </a:r>
            <a:endParaRPr/>
          </a:p>
          <a:p>
            <a:pPr marL="609584" lvl="0" indent="-46142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000" b="1">
                <a:solidFill>
                  <a:srgbClr val="187BC6"/>
                </a:solidFill>
              </a:rPr>
              <a:t>July 12</a:t>
            </a:r>
            <a:r>
              <a:rPr lang="en-US" sz="2000" b="1" baseline="30000">
                <a:solidFill>
                  <a:srgbClr val="187BC6"/>
                </a:solidFill>
              </a:rPr>
              <a:t>th</a:t>
            </a:r>
            <a:r>
              <a:rPr lang="en-US" sz="2000" b="1">
                <a:solidFill>
                  <a:srgbClr val="187BC6"/>
                </a:solidFill>
              </a:rPr>
              <a:t> : </a:t>
            </a:r>
            <a:r>
              <a:rPr lang="en-US" sz="2000"/>
              <a:t>Santa Clara County calls for drought emergency</a:t>
            </a:r>
            <a:endParaRPr/>
          </a:p>
          <a:p>
            <a:pPr marL="609584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endParaRPr sz="2000"/>
          </a:p>
          <a:p>
            <a:pPr marL="609584" lvl="0" indent="-46142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SJW asks customers to reduce water usage by 15% from 2019 levels</a:t>
            </a:r>
            <a:endParaRPr sz="2000"/>
          </a:p>
          <a:p>
            <a:pPr marL="609584" lvl="0" indent="-46142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Water use restrictions in place</a:t>
            </a:r>
            <a:endParaRPr/>
          </a:p>
          <a:p>
            <a:pPr marL="342900" lvl="0" indent="-254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Arial"/>
              <a:buNone/>
            </a:pPr>
            <a:endParaRPr sz="2000"/>
          </a:p>
        </p:txBody>
      </p:sp>
      <p:sp>
        <p:nvSpPr>
          <p:cNvPr id="154" name="Google Shape;154;p7"/>
          <p:cNvSpPr/>
          <p:nvPr/>
        </p:nvSpPr>
        <p:spPr>
          <a:xfrm>
            <a:off x="-416460" y="898314"/>
            <a:ext cx="4583108" cy="45719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16ABE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5" name="Google Shape;155;p7" descr="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08949" y="1921236"/>
            <a:ext cx="4472367" cy="3299614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7"/>
          <p:cNvSpPr txBox="1">
            <a:spLocks noGrp="1"/>
          </p:cNvSpPr>
          <p:nvPr>
            <p:ph type="sldNum" idx="12"/>
          </p:nvPr>
        </p:nvSpPr>
        <p:spPr>
          <a:xfrm>
            <a:off x="9012770" y="6421413"/>
            <a:ext cx="27432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"/>
          <p:cNvSpPr txBox="1">
            <a:spLocks noGrp="1"/>
          </p:cNvSpPr>
          <p:nvPr>
            <p:ph type="title"/>
          </p:nvPr>
        </p:nvSpPr>
        <p:spPr>
          <a:xfrm>
            <a:off x="374483" y="-1"/>
            <a:ext cx="11817519" cy="1158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Raleway"/>
              <a:buNone/>
            </a:pPr>
            <a:r>
              <a:rPr lang="en-US"/>
              <a:t>SJW’s New Mandatory Conservation Plan</a:t>
            </a:r>
            <a:endParaRPr/>
          </a:p>
        </p:txBody>
      </p:sp>
      <p:sp>
        <p:nvSpPr>
          <p:cNvPr id="162" name="Google Shape;162;p8"/>
          <p:cNvSpPr txBox="1">
            <a:spLocks noGrp="1"/>
          </p:cNvSpPr>
          <p:nvPr>
            <p:ph type="body" idx="1"/>
          </p:nvPr>
        </p:nvSpPr>
        <p:spPr>
          <a:xfrm>
            <a:off x="374475" y="1800800"/>
            <a:ext cx="5770500" cy="413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</a:pPr>
            <a:r>
              <a:rPr lang="en-US" sz="2400">
                <a:solidFill>
                  <a:srgbClr val="187BC6"/>
                </a:solidFill>
              </a:rPr>
              <a:t>Filed Schedule 14.1 Water Shortage Contingency Plan with California Public Utilities Commission</a:t>
            </a:r>
            <a:endParaRPr/>
          </a:p>
          <a:p>
            <a:pPr marL="914400" lvl="0" indent="-349250" algn="l" rtl="0">
              <a:lnSpc>
                <a:spcPct val="150000"/>
              </a:lnSpc>
              <a:spcBef>
                <a:spcPts val="867"/>
              </a:spcBef>
              <a:spcAft>
                <a:spcPts val="0"/>
              </a:spcAft>
              <a:buSzPts val="1900"/>
              <a:buFont typeface="Century Gothic"/>
              <a:buChar char="•"/>
            </a:pPr>
            <a:r>
              <a:rPr lang="en-US" sz="1900">
                <a:latin typeface="Century Gothic"/>
                <a:ea typeface="Century Gothic"/>
                <a:cs typeface="Century Gothic"/>
                <a:sym typeface="Century Gothic"/>
              </a:rPr>
              <a:t>October 15</a:t>
            </a:r>
            <a:r>
              <a:rPr lang="en-US" sz="1900" baseline="30000">
                <a:latin typeface="Century Gothic"/>
                <a:ea typeface="Century Gothic"/>
                <a:cs typeface="Century Gothic"/>
                <a:sym typeface="Century Gothic"/>
              </a:rPr>
              <a:t>th</a:t>
            </a:r>
            <a:r>
              <a:rPr lang="en-US" sz="1900">
                <a:latin typeface="Century Gothic"/>
                <a:ea typeface="Century Gothic"/>
                <a:cs typeface="Century Gothic"/>
                <a:sym typeface="Century Gothic"/>
              </a:rPr>
              <a:t> Filing </a:t>
            </a:r>
            <a:endParaRPr sz="1900"/>
          </a:p>
          <a:p>
            <a:pPr marL="9144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Font typeface="Century Gothic"/>
              <a:buChar char="•"/>
            </a:pPr>
            <a:r>
              <a:rPr lang="en-US" sz="1900">
                <a:latin typeface="Century Gothic"/>
                <a:ea typeface="Century Gothic"/>
                <a:cs typeface="Century Gothic"/>
                <a:sym typeface="Century Gothic"/>
              </a:rPr>
              <a:t>October 28</a:t>
            </a:r>
            <a:r>
              <a:rPr lang="en-US" sz="1900" baseline="30000">
                <a:latin typeface="Century Gothic"/>
                <a:ea typeface="Century Gothic"/>
                <a:cs typeface="Century Gothic"/>
                <a:sym typeface="Century Gothic"/>
              </a:rPr>
              <a:t>th</a:t>
            </a:r>
            <a:r>
              <a:rPr lang="en-US" sz="1900">
                <a:latin typeface="Century Gothic"/>
                <a:ea typeface="Century Gothic"/>
                <a:cs typeface="Century Gothic"/>
                <a:sym typeface="Century Gothic"/>
              </a:rPr>
              <a:t> Public Hearing</a:t>
            </a:r>
            <a:endParaRPr sz="1900"/>
          </a:p>
          <a:p>
            <a:pPr marL="9144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Font typeface="Century Gothic"/>
              <a:buChar char="•"/>
            </a:pPr>
            <a:r>
              <a:rPr lang="en-US" sz="1900">
                <a:latin typeface="Century Gothic"/>
                <a:ea typeface="Century Gothic"/>
                <a:cs typeface="Century Gothic"/>
                <a:sym typeface="Century Gothic"/>
              </a:rPr>
              <a:t>CPUC Approval Pending</a:t>
            </a:r>
            <a:endParaRPr sz="1900"/>
          </a:p>
          <a:p>
            <a:pPr marL="9144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00"/>
              <a:buFont typeface="Century Gothic"/>
              <a:buChar char="•"/>
            </a:pPr>
            <a:r>
              <a:rPr lang="en-US" sz="1900">
                <a:latin typeface="Century Gothic"/>
                <a:ea typeface="Century Gothic"/>
                <a:cs typeface="Century Gothic"/>
                <a:sym typeface="Century Gothic"/>
              </a:rPr>
              <a:t>SJW Implementation</a:t>
            </a:r>
            <a:endParaRPr sz="19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800100" lvl="1" indent="-285750" algn="l" rtl="0">
              <a:lnSpc>
                <a:spcPct val="100000"/>
              </a:lnSpc>
              <a:spcBef>
                <a:spcPts val="867"/>
              </a:spcBef>
              <a:spcAft>
                <a:spcPts val="0"/>
              </a:spcAft>
              <a:buSzPts val="900"/>
              <a:buFont typeface="Arial"/>
              <a:buNone/>
            </a:pPr>
            <a:endParaRPr sz="105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lvl="0" indent="-254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Arial"/>
              <a:buNone/>
            </a:pPr>
            <a:endParaRPr sz="2400"/>
          </a:p>
          <a:p>
            <a:pPr marL="800100" lvl="1" indent="-285750" algn="l" rtl="0">
              <a:lnSpc>
                <a:spcPct val="100000"/>
              </a:lnSpc>
              <a:spcBef>
                <a:spcPts val="867"/>
              </a:spcBef>
              <a:spcAft>
                <a:spcPts val="0"/>
              </a:spcAft>
              <a:buSzPts val="900"/>
              <a:buFont typeface="Arial"/>
              <a:buNone/>
            </a:pPr>
            <a:endParaRPr sz="105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609585" lvl="0" indent="-334421" algn="l" rtl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SzPts val="1400"/>
              <a:buNone/>
            </a:pPr>
            <a:endParaRPr sz="2400"/>
          </a:p>
        </p:txBody>
      </p:sp>
      <p:sp>
        <p:nvSpPr>
          <p:cNvPr id="163" name="Google Shape;163;p8"/>
          <p:cNvSpPr/>
          <p:nvPr/>
        </p:nvSpPr>
        <p:spPr>
          <a:xfrm>
            <a:off x="-416460" y="898314"/>
            <a:ext cx="4583108" cy="45719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rgbClr val="16ABE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8"/>
          <p:cNvSpPr txBox="1">
            <a:spLocks noGrp="1"/>
          </p:cNvSpPr>
          <p:nvPr>
            <p:ph type="sldNum" idx="12"/>
          </p:nvPr>
        </p:nvSpPr>
        <p:spPr>
          <a:xfrm>
            <a:off x="9012770" y="6421413"/>
            <a:ext cx="27432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pic>
        <p:nvPicPr>
          <p:cNvPr id="165" name="Google Shape;165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67475" y="1869275"/>
            <a:ext cx="5114250" cy="359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II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1477</Words>
  <Application>Microsoft Macintosh PowerPoint</Application>
  <PresentationFormat>Widescreen</PresentationFormat>
  <Paragraphs>219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Century Gothic</vt:lpstr>
      <vt:lpstr>Roboto</vt:lpstr>
      <vt:lpstr>Trebuchet MS</vt:lpstr>
      <vt:lpstr>Raleway</vt:lpstr>
      <vt:lpstr>Montserrat Light</vt:lpstr>
      <vt:lpstr>Calibri</vt:lpstr>
      <vt:lpstr>Arial</vt:lpstr>
      <vt:lpstr>Montserrat SemiBold</vt:lpstr>
      <vt:lpstr>Office Theme</vt:lpstr>
      <vt:lpstr>Public Hearing</vt:lpstr>
      <vt:lpstr>Agenda</vt:lpstr>
      <vt:lpstr>Customer Breakdown by Type</vt:lpstr>
      <vt:lpstr>San Jose Water – Water Sources</vt:lpstr>
      <vt:lpstr>Water: Who Does What?</vt:lpstr>
      <vt:lpstr>Current Reservoir Conditions &amp; Drought Monitor</vt:lpstr>
      <vt:lpstr>San Luis Reservoir Status</vt:lpstr>
      <vt:lpstr>2021 Drought Update</vt:lpstr>
      <vt:lpstr>SJW’s New Mandatory Conservation Plan</vt:lpstr>
      <vt:lpstr>New Plan for a New Normal</vt:lpstr>
      <vt:lpstr>Allocations</vt:lpstr>
      <vt:lpstr>Allocations</vt:lpstr>
      <vt:lpstr>Drought Surcharges</vt:lpstr>
      <vt:lpstr>Drought Surcharges</vt:lpstr>
      <vt:lpstr>Appeals</vt:lpstr>
      <vt:lpstr>Water Use Rules</vt:lpstr>
      <vt:lpstr>Top Questions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Public Hearing</dc:title>
  <dc:creator>Microsoft Office User</dc:creator>
  <cp:lastModifiedBy>Amie Holbrook</cp:lastModifiedBy>
  <cp:revision>1</cp:revision>
  <dcterms:created xsi:type="dcterms:W3CDTF">2018-03-02T17:47:03Z</dcterms:created>
  <dcterms:modified xsi:type="dcterms:W3CDTF">2021-10-28T19:10:10Z</dcterms:modified>
</cp:coreProperties>
</file>